
<file path=[Content_Types].xml><?xml version="1.0" encoding="utf-8"?>
<Types xmlns="http://schemas.openxmlformats.org/package/2006/content-types">
  <Default Extension="gif" ContentType="image/gi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11"/>
  </p:notesMasterIdLst>
  <p:sldIdLst>
    <p:sldId id="270" r:id="rId2"/>
    <p:sldId id="271" r:id="rId3"/>
    <p:sldId id="256" r:id="rId4"/>
    <p:sldId id="257" r:id="rId5"/>
    <p:sldId id="275" r:id="rId6"/>
    <p:sldId id="259" r:id="rId7"/>
    <p:sldId id="263" r:id="rId8"/>
    <p:sldId id="273" r:id="rId9"/>
    <p:sldId id="274" r:id="rId10"/>
  </p:sldIdLst>
  <p:sldSz cx="14630400" cy="8229600"/>
  <p:notesSz cx="8229600" cy="146304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591">
          <p15:clr>
            <a:srgbClr val="A4A3A4"/>
          </p15:clr>
        </p15:guide>
        <p15:guide id="2" pos="4607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7F7F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975B18B-4564-42FA-AE42-3F6272A25F9A}" v="19" dt="2025-07-03T11:20:03.951"/>
    <p1510:client id="{2E7AC640-095E-416F-9D1E-6ECB5864EF0D}" v="113" dt="2025-07-04T01:13:22.476"/>
    <p1510:client id="{8BBF3888-09DA-4346-AA7A-239518A1C7C7}" v="619" dt="2025-07-03T11:07:59.28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24" d="100"/>
          <a:sy n="124" d="100"/>
        </p:scale>
        <p:origin x="624" y="330"/>
      </p:cViewPr>
      <p:guideLst>
        <p:guide orient="horz" pos="2591"/>
        <p:guide pos="4607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gif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lvl="0"/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lvl="0"/>
            <a:fld id="{5282F153-3F37-0F45-9E97-73ACFA13230C}" type="datetime1">
              <a:rPr lang="en-US"/>
              <a:t>7/3/2025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lvl="0"/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lvl="0"/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/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031632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/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64676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/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808036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/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994087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/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826312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9D9D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F7F7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9D9D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F7F7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1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9D9D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F7F7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9D9D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F7F7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9D9D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F7F7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9D9D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F7F7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9D9D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F7F7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9D9D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F7F7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9D9D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F7F7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9D9D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F7F7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9D9D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F7F7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7.png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gi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9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5486400" cy="8229600"/>
          </a:xfrm>
          <a:prstGeom prst="rect">
            <a:avLst/>
          </a:prstGeom>
          <a:solidFill>
            <a:srgbClr val="DFDFE0"/>
          </a:solidFill>
          <a:ln/>
        </p:spPr>
        <p:txBody>
          <a:bodyPr/>
          <a:lstStyle/>
          <a:p>
            <a:pPr lvl="0">
              <a:defRPr/>
            </a:pPr>
            <a:endParaRPr lang="ko-KR" altLang="en-US">
              <a:latin typeface="+mn-ea"/>
            </a:endParaRPr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6280190" y="2790825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anchor="t"/>
          <a:lstStyle/>
          <a:p>
            <a:pPr marL="0" lvl="0" indent="0" algn="l">
              <a:lnSpc>
                <a:spcPts val="5550"/>
              </a:lnSpc>
              <a:buNone/>
              <a:defRPr/>
            </a:pPr>
            <a:r>
              <a:rPr lang="en-US" sz="4450" b="1">
                <a:solidFill>
                  <a:srgbClr val="000000"/>
                </a:solidFill>
                <a:latin typeface="+mn-ea"/>
                <a:cs typeface="Inter Bold"/>
              </a:rPr>
              <a:t>미니 프로젝트 발표</a:t>
            </a:r>
            <a:endParaRPr lang="en-US" sz="4450">
              <a:latin typeface="+mn-ea"/>
            </a:endParaRPr>
          </a:p>
        </p:txBody>
      </p:sp>
      <p:sp>
        <p:nvSpPr>
          <p:cNvPr id="5" name="Text 2"/>
          <p:cNvSpPr/>
          <p:nvPr/>
        </p:nvSpPr>
        <p:spPr>
          <a:xfrm>
            <a:off x="6280190" y="3839766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anchor="t"/>
          <a:lstStyle/>
          <a:p>
            <a:pPr marL="0" lvl="0" indent="0" algn="l">
              <a:lnSpc>
                <a:spcPts val="2850"/>
              </a:lnSpc>
              <a:buNone/>
              <a:defRPr/>
            </a:pPr>
            <a:r>
              <a:rPr lang="en-US" sz="1750">
                <a:solidFill>
                  <a:srgbClr val="272525"/>
                </a:solidFill>
                <a:latin typeface="+mn-ea"/>
                <a:cs typeface="Inter"/>
              </a:rPr>
              <a:t>아이들이조</a:t>
            </a:r>
            <a:endParaRPr lang="en-US" sz="1750">
              <a:latin typeface="+mn-ea"/>
            </a:endParaRPr>
          </a:p>
        </p:txBody>
      </p:sp>
      <p:sp>
        <p:nvSpPr>
          <p:cNvPr id="6" name="Text 3"/>
          <p:cNvSpPr/>
          <p:nvPr/>
        </p:nvSpPr>
        <p:spPr>
          <a:xfrm>
            <a:off x="6280190" y="4457819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anchor="t"/>
          <a:lstStyle/>
          <a:p>
            <a:pPr marL="0" lvl="0" indent="0" algn="l">
              <a:lnSpc>
                <a:spcPts val="2850"/>
              </a:lnSpc>
              <a:buNone/>
              <a:defRPr/>
            </a:pPr>
            <a:r>
              <a:rPr lang="en-US" sz="1750">
                <a:solidFill>
                  <a:srgbClr val="272525"/>
                </a:solidFill>
                <a:latin typeface="+mn-ea"/>
                <a:cs typeface="Inter"/>
              </a:rPr>
              <a:t>류동균, 김호경, 강인구, 김성민, 이원진</a:t>
            </a:r>
            <a:endParaRPr lang="en-US" sz="1750">
              <a:latin typeface="+mn-ea"/>
            </a:endParaRPr>
          </a:p>
        </p:txBody>
      </p:sp>
      <p:sp>
        <p:nvSpPr>
          <p:cNvPr id="7" name="Text 4"/>
          <p:cNvSpPr/>
          <p:nvPr/>
        </p:nvSpPr>
        <p:spPr>
          <a:xfrm>
            <a:off x="6280190" y="5075873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anchor="t"/>
          <a:lstStyle/>
          <a:p>
            <a:pPr marL="0" lvl="0" indent="0" algn="l">
              <a:lnSpc>
                <a:spcPts val="2850"/>
              </a:lnSpc>
              <a:buNone/>
              <a:defRPr/>
            </a:pPr>
            <a:endParaRPr lang="en-US" sz="1750">
              <a:latin typeface="+mn-ea"/>
            </a:endParaRPr>
          </a:p>
        </p:txBody>
      </p:sp>
      <p:sp>
        <p:nvSpPr>
          <p:cNvPr id="11" name="직사각형 10"/>
          <p:cNvSpPr/>
          <p:nvPr/>
        </p:nvSpPr>
        <p:spPr>
          <a:xfrm>
            <a:off x="12852400" y="7680960"/>
            <a:ext cx="1696720" cy="457200"/>
          </a:xfrm>
          <a:prstGeom prst="rect">
            <a:avLst/>
          </a:prstGeom>
          <a:solidFill>
            <a:srgbClr val="F7F7F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0" algn="ctr">
              <a:defRPr/>
            </a:pPr>
            <a:endParaRPr lang="ko-KR" altLang="en-US">
              <a:latin typeface="+mn-ea"/>
            </a:endParaRPr>
          </a:p>
        </p:txBody>
      </p:sp>
      <p:pic>
        <p:nvPicPr>
          <p:cNvPr id="9" name="그림 8" descr="만화 영화, 애니메이션, 소설, 가상의 캐릭터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85194123-1A31-9354-F053-4C9B2F9D4E0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15" y="1234589"/>
            <a:ext cx="5479635" cy="4204188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292929"/>
            </a:solidFill>
            <a:miter lim="800000"/>
          </a:ln>
          <a:effectLst>
            <a:reflection blurRad="12700" stA="28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>
            <a:bevelT h="38100"/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277204974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20684" y="1347452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anchor="t"/>
          <a:lstStyle/>
          <a:p>
            <a:pPr marL="0" lvl="0" indent="0" algn="l">
              <a:lnSpc>
                <a:spcPts val="5550"/>
              </a:lnSpc>
              <a:buNone/>
              <a:defRPr/>
            </a:pPr>
            <a:r>
              <a:rPr lang="en-US" sz="4450" b="1">
                <a:solidFill>
                  <a:srgbClr val="000000"/>
                </a:solidFill>
                <a:latin typeface="+mn-ea"/>
                <a:cs typeface="Inter Bold"/>
              </a:rPr>
              <a:t>목차</a:t>
            </a:r>
            <a:endParaRPr lang="en-US" sz="4450">
              <a:latin typeface="+mn-ea"/>
            </a:endParaRPr>
          </a:p>
        </p:txBody>
      </p:sp>
      <p:sp>
        <p:nvSpPr>
          <p:cNvPr id="3" name="Shape 1"/>
          <p:cNvSpPr/>
          <p:nvPr/>
        </p:nvSpPr>
        <p:spPr>
          <a:xfrm>
            <a:off x="793790" y="3239985"/>
            <a:ext cx="6436400" cy="226814"/>
          </a:xfrm>
          <a:prstGeom prst="roundRect">
            <a:avLst>
              <a:gd name="adj" fmla="val 42003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4" name="Text 2"/>
          <p:cNvSpPr/>
          <p:nvPr/>
        </p:nvSpPr>
        <p:spPr>
          <a:xfrm>
            <a:off x="818898" y="402978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anchor="t"/>
          <a:lstStyle/>
          <a:p>
            <a:pPr>
              <a:lnSpc>
                <a:spcPts val="2750"/>
              </a:lnSpc>
              <a:defRPr/>
            </a:pPr>
            <a:r>
              <a:rPr lang="en-US" sz="2200" b="1" dirty="0">
                <a:solidFill>
                  <a:srgbClr val="272525"/>
                </a:solidFill>
                <a:latin typeface="+mn-ea"/>
                <a:cs typeface="Inter Bold"/>
              </a:rPr>
              <a:t>  </a:t>
            </a:r>
            <a:r>
              <a:rPr lang="en-US" sz="2200" b="1" dirty="0" err="1">
                <a:solidFill>
                  <a:srgbClr val="272525"/>
                </a:solidFill>
                <a:latin typeface="+mn-ea"/>
                <a:cs typeface="Inter Bold"/>
              </a:rPr>
              <a:t>프로젝트</a:t>
            </a:r>
            <a:r>
              <a:rPr lang="en-US" sz="2200" b="1" dirty="0">
                <a:solidFill>
                  <a:srgbClr val="272525"/>
                </a:solidFill>
                <a:latin typeface="+mn-ea"/>
                <a:cs typeface="Inter Bold"/>
              </a:rPr>
              <a:t> </a:t>
            </a:r>
            <a:r>
              <a:rPr lang="en-US" sz="2200" b="1" dirty="0" err="1">
                <a:solidFill>
                  <a:srgbClr val="272525"/>
                </a:solidFill>
                <a:latin typeface="+mn-ea"/>
                <a:cs typeface="Inter Bold"/>
              </a:rPr>
              <a:t>개요</a:t>
            </a:r>
            <a:endParaRPr lang="en-US" sz="2200" dirty="0" err="1">
              <a:latin typeface="+mn-ea"/>
            </a:endParaRPr>
          </a:p>
        </p:txBody>
      </p:sp>
      <p:sp>
        <p:nvSpPr>
          <p:cNvPr id="5" name="Shape 3"/>
          <p:cNvSpPr/>
          <p:nvPr/>
        </p:nvSpPr>
        <p:spPr>
          <a:xfrm>
            <a:off x="7413658" y="3236000"/>
            <a:ext cx="6436400" cy="226814"/>
          </a:xfrm>
          <a:prstGeom prst="roundRect">
            <a:avLst>
              <a:gd name="adj" fmla="val 42003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6" name="Text 4"/>
          <p:cNvSpPr/>
          <p:nvPr/>
        </p:nvSpPr>
        <p:spPr>
          <a:xfrm>
            <a:off x="7627025" y="402580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anchor="t"/>
          <a:lstStyle/>
          <a:p>
            <a:pPr marL="0" lvl="0" indent="0" algn="l">
              <a:lnSpc>
                <a:spcPts val="2750"/>
              </a:lnSpc>
              <a:buNone/>
              <a:defRPr/>
            </a:pPr>
            <a:r>
              <a:rPr lang="en-US" sz="2200" b="1">
                <a:solidFill>
                  <a:srgbClr val="272525"/>
                </a:solidFill>
                <a:latin typeface="+mn-ea"/>
                <a:cs typeface="Inter Bold"/>
              </a:rPr>
              <a:t>게임 플레이 영상</a:t>
            </a:r>
            <a:endParaRPr lang="en-US" sz="2200">
              <a:latin typeface="+mn-ea"/>
            </a:endParaRPr>
          </a:p>
        </p:txBody>
      </p:sp>
      <p:sp>
        <p:nvSpPr>
          <p:cNvPr id="7" name="Shape 5"/>
          <p:cNvSpPr/>
          <p:nvPr/>
        </p:nvSpPr>
        <p:spPr>
          <a:xfrm>
            <a:off x="793790" y="5121116"/>
            <a:ext cx="6436400" cy="226814"/>
          </a:xfrm>
          <a:prstGeom prst="roundRect">
            <a:avLst>
              <a:gd name="adj" fmla="val 42003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8" name="Text 6"/>
          <p:cNvSpPr/>
          <p:nvPr/>
        </p:nvSpPr>
        <p:spPr>
          <a:xfrm>
            <a:off x="818898" y="557474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anchor="t"/>
          <a:lstStyle/>
          <a:p>
            <a:pPr>
              <a:lnSpc>
                <a:spcPts val="2750"/>
              </a:lnSpc>
              <a:defRPr/>
            </a:pPr>
            <a:r>
              <a:rPr lang="en-US" sz="2200" b="1" dirty="0">
                <a:solidFill>
                  <a:srgbClr val="272525"/>
                </a:solidFill>
                <a:latin typeface="+mn-ea"/>
                <a:cs typeface="Inter Bold"/>
              </a:rPr>
              <a:t>  </a:t>
            </a:r>
            <a:r>
              <a:rPr lang="en-US" sz="2200" b="1" dirty="0" err="1">
                <a:solidFill>
                  <a:srgbClr val="272525"/>
                </a:solidFill>
                <a:latin typeface="+mn-ea"/>
                <a:cs typeface="Inter Bold"/>
              </a:rPr>
              <a:t>주요</a:t>
            </a:r>
            <a:r>
              <a:rPr lang="en-US" sz="2200" b="1" dirty="0">
                <a:solidFill>
                  <a:srgbClr val="272525"/>
                </a:solidFill>
                <a:latin typeface="+mn-ea"/>
                <a:cs typeface="Inter Bold"/>
              </a:rPr>
              <a:t> </a:t>
            </a:r>
            <a:r>
              <a:rPr lang="en-US" sz="2200" b="1" dirty="0" err="1">
                <a:solidFill>
                  <a:srgbClr val="272525"/>
                </a:solidFill>
                <a:latin typeface="+mn-ea"/>
                <a:cs typeface="Inter Bold"/>
              </a:rPr>
              <a:t>기능</a:t>
            </a:r>
            <a:r>
              <a:rPr lang="en-US" sz="2200" b="1" dirty="0">
                <a:solidFill>
                  <a:srgbClr val="272525"/>
                </a:solidFill>
                <a:latin typeface="+mn-ea"/>
                <a:cs typeface="Inter Bold"/>
              </a:rPr>
              <a:t> 및 </a:t>
            </a:r>
            <a:r>
              <a:rPr lang="en-US" sz="2200" b="1" dirty="0" err="1">
                <a:solidFill>
                  <a:srgbClr val="272525"/>
                </a:solidFill>
                <a:latin typeface="+mn-ea"/>
                <a:cs typeface="Inter Bold"/>
              </a:rPr>
              <a:t>특징</a:t>
            </a:r>
            <a:endParaRPr lang="en-US" sz="2200" dirty="0" err="1">
              <a:latin typeface="+mn-ea"/>
            </a:endParaRPr>
          </a:p>
        </p:txBody>
      </p:sp>
      <p:sp>
        <p:nvSpPr>
          <p:cNvPr id="9" name="Shape 7"/>
          <p:cNvSpPr/>
          <p:nvPr/>
        </p:nvSpPr>
        <p:spPr>
          <a:xfrm>
            <a:off x="7413658" y="5130578"/>
            <a:ext cx="6436400" cy="226814"/>
          </a:xfrm>
          <a:prstGeom prst="roundRect">
            <a:avLst>
              <a:gd name="adj" fmla="val 42003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10" name="Text 8"/>
          <p:cNvSpPr/>
          <p:nvPr/>
        </p:nvSpPr>
        <p:spPr>
          <a:xfrm>
            <a:off x="7627025" y="557075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anchor="t"/>
          <a:lstStyle/>
          <a:p>
            <a:pPr>
              <a:lnSpc>
                <a:spcPts val="2750"/>
              </a:lnSpc>
              <a:defRPr/>
            </a:pPr>
            <a:r>
              <a:rPr lang="en-US" sz="2200" b="1" dirty="0">
                <a:solidFill>
                  <a:srgbClr val="272525"/>
                </a:solidFill>
                <a:latin typeface="+mn-ea"/>
                <a:cs typeface="Inter Bold"/>
              </a:rPr>
              <a:t>  </a:t>
            </a:r>
            <a:r>
              <a:rPr lang="en-US" sz="2200" b="1" dirty="0" err="1">
                <a:solidFill>
                  <a:srgbClr val="272525"/>
                </a:solidFill>
                <a:latin typeface="+mn-ea"/>
                <a:cs typeface="Inter Bold"/>
              </a:rPr>
              <a:t>팀원</a:t>
            </a:r>
            <a:r>
              <a:rPr lang="en-US" sz="2200" b="1" dirty="0">
                <a:solidFill>
                  <a:srgbClr val="272525"/>
                </a:solidFill>
                <a:latin typeface="+mn-ea"/>
                <a:cs typeface="Inter Bold"/>
              </a:rPr>
              <a:t> </a:t>
            </a:r>
            <a:r>
              <a:rPr lang="en-US" sz="2200" b="1" dirty="0" err="1">
                <a:solidFill>
                  <a:srgbClr val="272525"/>
                </a:solidFill>
                <a:latin typeface="+mn-ea"/>
                <a:cs typeface="Inter Bold"/>
              </a:rPr>
              <a:t>소개</a:t>
            </a:r>
            <a:endParaRPr lang="en-US" sz="2200" dirty="0" err="1">
              <a:latin typeface="+mn-ea"/>
            </a:endParaRP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19412F84-F391-C6CC-3772-FEDCFD0DC18C}"/>
              </a:ext>
            </a:extLst>
          </p:cNvPr>
          <p:cNvSpPr/>
          <p:nvPr/>
        </p:nvSpPr>
        <p:spPr>
          <a:xfrm>
            <a:off x="12852400" y="7680960"/>
            <a:ext cx="1696720" cy="457200"/>
          </a:xfrm>
          <a:prstGeom prst="rect">
            <a:avLst/>
          </a:prstGeom>
          <a:solidFill>
            <a:srgbClr val="F7F7F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0" algn="ctr">
              <a:defRPr/>
            </a:pP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945459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" grpId="0" animBg="1"/>
      <p:bldP spid="5" grpId="0" animBg="1"/>
      <p:bldP spid="6" grpId="0" animBg="1"/>
      <p:bldP spid="7" grpId="0" animBg="1"/>
      <p:bldP spid="8" grpId="0" animBg="1"/>
      <p:bldP spid="9" grpId="0" animBg="1"/>
      <p:bldP spid="10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1"/>
          <p:cNvSpPr/>
          <p:nvPr/>
        </p:nvSpPr>
        <p:spPr>
          <a:xfrm>
            <a:off x="966073" y="848249"/>
            <a:ext cx="12114779" cy="120753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4750"/>
              </a:lnSpc>
              <a:buNone/>
            </a:pPr>
            <a:r>
              <a:rPr lang="en-US" sz="4400" dirty="0">
                <a:solidFill>
                  <a:srgbClr val="383838"/>
                </a:solidFill>
                <a:latin typeface="+mn-ea"/>
                <a:cs typeface="Patrick Hand" pitchFamily="34" charset="-120"/>
              </a:rPr>
              <a:t>팀원 소개 카드게임: 미니 프로젝트 발표</a:t>
            </a:r>
            <a:endParaRPr lang="en-US" sz="4400" dirty="0">
              <a:latin typeface="+mn-ea"/>
            </a:endParaRPr>
          </a:p>
        </p:txBody>
      </p:sp>
      <p:sp>
        <p:nvSpPr>
          <p:cNvPr id="5" name="Text 2"/>
          <p:cNvSpPr/>
          <p:nvPr/>
        </p:nvSpPr>
        <p:spPr>
          <a:xfrm>
            <a:off x="966073" y="2052328"/>
            <a:ext cx="7887639" cy="206163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3000"/>
              </a:lnSpc>
            </a:pPr>
            <a:r>
              <a:rPr lang="en-US" sz="2400" dirty="0">
                <a:solidFill>
                  <a:srgbClr val="383838"/>
                </a:solidFill>
                <a:latin typeface="+mn-ea"/>
                <a:cs typeface="Patrick Hand" pitchFamily="34" charset="-120"/>
              </a:rPr>
              <a:t>모바일 퍼즐 장르의 간단한 카드 매칭 게임을 통해 </a:t>
            </a:r>
            <a:br>
              <a:rPr lang="en-US" sz="2400" dirty="0">
                <a:latin typeface="+mn-ea"/>
                <a:cs typeface="Patrick Hand" pitchFamily="34" charset="-120"/>
              </a:rPr>
            </a:br>
            <a:r>
              <a:rPr lang="en-US" sz="2400" dirty="0" err="1">
                <a:solidFill>
                  <a:srgbClr val="383838"/>
                </a:solidFill>
                <a:latin typeface="+mn-ea"/>
                <a:cs typeface="Patrick Hand" pitchFamily="34" charset="-120"/>
              </a:rPr>
              <a:t>팀원들의</a:t>
            </a:r>
            <a:r>
              <a:rPr lang="en-US" sz="2400" dirty="0">
                <a:solidFill>
                  <a:srgbClr val="383838"/>
                </a:solidFill>
                <a:latin typeface="+mn-ea"/>
                <a:cs typeface="Patrick Hand" pitchFamily="34" charset="-120"/>
              </a:rPr>
              <a:t> </a:t>
            </a:r>
            <a:r>
              <a:rPr lang="en-US" sz="2400" dirty="0" err="1">
                <a:solidFill>
                  <a:srgbClr val="383838"/>
                </a:solidFill>
                <a:latin typeface="+mn-ea"/>
                <a:cs typeface="Patrick Hand" pitchFamily="34" charset="-120"/>
              </a:rPr>
              <a:t>협업</a:t>
            </a:r>
            <a:r>
              <a:rPr lang="en-US" sz="2400" dirty="0">
                <a:solidFill>
                  <a:srgbClr val="383838"/>
                </a:solidFill>
                <a:latin typeface="+mn-ea"/>
                <a:cs typeface="Patrick Hand" pitchFamily="34" charset="-120"/>
              </a:rPr>
              <a:t> </a:t>
            </a:r>
            <a:r>
              <a:rPr lang="en-US" sz="2400" dirty="0" err="1">
                <a:solidFill>
                  <a:srgbClr val="383838"/>
                </a:solidFill>
                <a:latin typeface="+mn-ea"/>
                <a:cs typeface="Patrick Hand" pitchFamily="34" charset="-120"/>
              </a:rPr>
              <a:t>능력을</a:t>
            </a:r>
            <a:r>
              <a:rPr lang="en-US" sz="2400" dirty="0">
                <a:solidFill>
                  <a:srgbClr val="383838"/>
                </a:solidFill>
                <a:latin typeface="+mn-ea"/>
                <a:cs typeface="Patrick Hand" pitchFamily="34" charset="-120"/>
              </a:rPr>
              <a:t> </a:t>
            </a:r>
            <a:r>
              <a:rPr lang="en-US" sz="2400" dirty="0" err="1">
                <a:solidFill>
                  <a:srgbClr val="383838"/>
                </a:solidFill>
                <a:latin typeface="+mn-ea"/>
                <a:cs typeface="Patrick Hand" pitchFamily="34" charset="-120"/>
              </a:rPr>
              <a:t>개발하는</a:t>
            </a:r>
            <a:r>
              <a:rPr lang="en-US" sz="2400" dirty="0">
                <a:solidFill>
                  <a:srgbClr val="383838"/>
                </a:solidFill>
                <a:latin typeface="+mn-ea"/>
                <a:cs typeface="Patrick Hand" pitchFamily="34" charset="-120"/>
              </a:rPr>
              <a:t> </a:t>
            </a:r>
            <a:r>
              <a:rPr lang="en-US" sz="2400" dirty="0" err="1">
                <a:solidFill>
                  <a:srgbClr val="383838"/>
                </a:solidFill>
                <a:latin typeface="+mn-ea"/>
                <a:cs typeface="Patrick Hand" pitchFamily="34" charset="-120"/>
              </a:rPr>
              <a:t>프로젝트입니다</a:t>
            </a:r>
            <a:r>
              <a:rPr lang="en-US" sz="2400" dirty="0">
                <a:solidFill>
                  <a:srgbClr val="383838"/>
                </a:solidFill>
                <a:latin typeface="+mn-ea"/>
                <a:cs typeface="Patrick Hand" pitchFamily="34" charset="-120"/>
              </a:rPr>
              <a:t>.</a:t>
            </a:r>
            <a:endParaRPr lang="en-US" sz="2400" dirty="0">
              <a:solidFill>
                <a:srgbClr val="000000"/>
              </a:solidFill>
              <a:latin typeface="+mn-ea"/>
              <a:cs typeface="Patrick Hand" pitchFamily="34" charset="-120"/>
            </a:endParaRPr>
          </a:p>
          <a:p>
            <a:pPr>
              <a:lnSpc>
                <a:spcPts val="3000"/>
              </a:lnSpc>
            </a:pPr>
            <a:br>
              <a:rPr lang="en-US" dirty="0">
                <a:latin typeface="+mn-ea"/>
              </a:rPr>
            </a:br>
            <a:r>
              <a:rPr lang="en-US" sz="2400" dirty="0">
                <a:solidFill>
                  <a:srgbClr val="383838"/>
                </a:solidFill>
                <a:latin typeface="+mn-ea"/>
                <a:cs typeface="Patrick Hand" pitchFamily="34" charset="-120"/>
              </a:rPr>
              <a:t> 5일간의 </a:t>
            </a:r>
            <a:r>
              <a:rPr lang="en-US" sz="2400" dirty="0" err="1">
                <a:solidFill>
                  <a:srgbClr val="383838"/>
                </a:solidFill>
                <a:latin typeface="+mn-ea"/>
                <a:cs typeface="Patrick Hand" pitchFamily="34" charset="-120"/>
              </a:rPr>
              <a:t>짧은</a:t>
            </a:r>
            <a:r>
              <a:rPr lang="en-US" sz="2400" dirty="0">
                <a:solidFill>
                  <a:srgbClr val="383838"/>
                </a:solidFill>
                <a:latin typeface="+mn-ea"/>
                <a:cs typeface="Patrick Hand" pitchFamily="34" charset="-120"/>
              </a:rPr>
              <a:t> </a:t>
            </a:r>
            <a:r>
              <a:rPr lang="en-US" sz="2400" dirty="0" err="1">
                <a:solidFill>
                  <a:srgbClr val="383838"/>
                </a:solidFill>
                <a:latin typeface="+mn-ea"/>
                <a:cs typeface="Patrick Hand" pitchFamily="34" charset="-120"/>
              </a:rPr>
              <a:t>개발</a:t>
            </a:r>
            <a:r>
              <a:rPr lang="en-US" sz="2400" dirty="0">
                <a:solidFill>
                  <a:srgbClr val="383838"/>
                </a:solidFill>
                <a:latin typeface="+mn-ea"/>
                <a:cs typeface="Patrick Hand" pitchFamily="34" charset="-120"/>
              </a:rPr>
              <a:t> </a:t>
            </a:r>
            <a:r>
              <a:rPr lang="en-US" sz="2400" dirty="0" err="1">
                <a:solidFill>
                  <a:srgbClr val="383838"/>
                </a:solidFill>
                <a:latin typeface="+mn-ea"/>
                <a:cs typeface="Patrick Hand" pitchFamily="34" charset="-120"/>
              </a:rPr>
              <a:t>기간</a:t>
            </a:r>
            <a:r>
              <a:rPr lang="en-US" sz="2400" dirty="0">
                <a:solidFill>
                  <a:srgbClr val="383838"/>
                </a:solidFill>
                <a:latin typeface="+mn-ea"/>
                <a:cs typeface="Patrick Hand" pitchFamily="34" charset="-120"/>
              </a:rPr>
              <a:t> </a:t>
            </a:r>
            <a:r>
              <a:rPr lang="en-US" sz="2400" dirty="0" err="1">
                <a:solidFill>
                  <a:srgbClr val="383838"/>
                </a:solidFill>
                <a:latin typeface="+mn-ea"/>
                <a:cs typeface="Patrick Hand" pitchFamily="34" charset="-120"/>
              </a:rPr>
              <a:t>동안</a:t>
            </a:r>
            <a:br>
              <a:rPr lang="en-US" dirty="0">
                <a:latin typeface="+mn-ea"/>
              </a:rPr>
            </a:br>
            <a:r>
              <a:rPr lang="en-US" sz="2400" dirty="0" err="1">
                <a:solidFill>
                  <a:srgbClr val="383838"/>
                </a:solidFill>
                <a:latin typeface="+mn-ea"/>
                <a:cs typeface="Patrick Hand" pitchFamily="34" charset="-120"/>
              </a:rPr>
              <a:t>팀원들의</a:t>
            </a:r>
            <a:r>
              <a:rPr lang="en-US" sz="2400" dirty="0">
                <a:solidFill>
                  <a:srgbClr val="383838"/>
                </a:solidFill>
                <a:latin typeface="+mn-ea"/>
                <a:cs typeface="Patrick Hand" pitchFamily="34" charset="-120"/>
              </a:rPr>
              <a:t> </a:t>
            </a:r>
            <a:r>
              <a:rPr lang="en-US" sz="2400" dirty="0" err="1">
                <a:solidFill>
                  <a:srgbClr val="383838"/>
                </a:solidFill>
                <a:latin typeface="+mn-ea"/>
                <a:cs typeface="Patrick Hand" pitchFamily="34" charset="-120"/>
              </a:rPr>
              <a:t>특성을</a:t>
            </a:r>
            <a:r>
              <a:rPr lang="en-US" sz="2400" dirty="0">
                <a:solidFill>
                  <a:srgbClr val="383838"/>
                </a:solidFill>
                <a:latin typeface="+mn-ea"/>
                <a:cs typeface="Patrick Hand" pitchFamily="34" charset="-120"/>
              </a:rPr>
              <a:t> </a:t>
            </a:r>
            <a:r>
              <a:rPr lang="en-US" sz="2400" dirty="0" err="1">
                <a:solidFill>
                  <a:srgbClr val="383838"/>
                </a:solidFill>
                <a:latin typeface="+mn-ea"/>
                <a:cs typeface="Patrick Hand" pitchFamily="34" charset="-120"/>
              </a:rPr>
              <a:t>살린</a:t>
            </a:r>
            <a:r>
              <a:rPr lang="en-US" sz="2400" dirty="0">
                <a:solidFill>
                  <a:srgbClr val="383838"/>
                </a:solidFill>
                <a:latin typeface="+mn-ea"/>
                <a:cs typeface="Patrick Hand" pitchFamily="34" charset="-120"/>
              </a:rPr>
              <a:t> </a:t>
            </a:r>
            <a:r>
              <a:rPr lang="en-US" sz="2400" dirty="0" err="1">
                <a:solidFill>
                  <a:srgbClr val="383838"/>
                </a:solidFill>
                <a:latin typeface="+mn-ea"/>
                <a:cs typeface="Patrick Hand" pitchFamily="34" charset="-120"/>
              </a:rPr>
              <a:t>카드게임을</a:t>
            </a:r>
            <a:r>
              <a:rPr lang="en-US" sz="2400" dirty="0">
                <a:solidFill>
                  <a:srgbClr val="383838"/>
                </a:solidFill>
                <a:latin typeface="+mn-ea"/>
                <a:cs typeface="Patrick Hand" pitchFamily="34" charset="-120"/>
              </a:rPr>
              <a:t> </a:t>
            </a:r>
            <a:r>
              <a:rPr lang="en-US" sz="2400" dirty="0" err="1">
                <a:solidFill>
                  <a:srgbClr val="383838"/>
                </a:solidFill>
                <a:latin typeface="+mn-ea"/>
                <a:cs typeface="Patrick Hand" pitchFamily="34" charset="-120"/>
              </a:rPr>
              <a:t>구현했습니다</a:t>
            </a:r>
            <a:r>
              <a:rPr lang="en-US" sz="2400" dirty="0">
                <a:solidFill>
                  <a:srgbClr val="383838"/>
                </a:solidFill>
                <a:latin typeface="+mn-ea"/>
                <a:cs typeface="Patrick Hand" pitchFamily="34" charset="-120"/>
              </a:rPr>
              <a:t>.</a:t>
            </a:r>
            <a:endParaRPr lang="en-US" sz="2400">
              <a:latin typeface="+mn-ea"/>
            </a:endParaRPr>
          </a:p>
        </p:txBody>
      </p:sp>
      <p:sp>
        <p:nvSpPr>
          <p:cNvPr id="6" name="Text 3"/>
          <p:cNvSpPr/>
          <p:nvPr/>
        </p:nvSpPr>
        <p:spPr>
          <a:xfrm>
            <a:off x="9562268" y="6848451"/>
            <a:ext cx="4139470" cy="3864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900" dirty="0">
                <a:solidFill>
                  <a:srgbClr val="383838"/>
                </a:solidFill>
                <a:latin typeface="+mn-ea"/>
                <a:cs typeface="Patrick Hand" pitchFamily="34" charset="-120"/>
              </a:rPr>
              <a:t>개발 기간: 2023년 6월 30일 ~ 7월 4일 (5일)</a:t>
            </a:r>
            <a:endParaRPr lang="en-US" sz="1900" dirty="0">
              <a:latin typeface="+mn-ea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FCBB8592-25B8-11BC-6582-5F56C8CC0697}"/>
              </a:ext>
            </a:extLst>
          </p:cNvPr>
          <p:cNvSpPr/>
          <p:nvPr/>
        </p:nvSpPr>
        <p:spPr>
          <a:xfrm>
            <a:off x="12852400" y="7680960"/>
            <a:ext cx="1696720" cy="457200"/>
          </a:xfrm>
          <a:prstGeom prst="rect">
            <a:avLst/>
          </a:prstGeom>
          <a:solidFill>
            <a:srgbClr val="F7F7F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0" algn="ctr">
              <a:defRPr/>
            </a:pPr>
            <a:endParaRPr lang="ko-KR" altLang="en-US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1867026" y="908510"/>
            <a:ext cx="4830723" cy="6037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750"/>
              </a:lnSpc>
              <a:buNone/>
            </a:pPr>
            <a:r>
              <a:rPr lang="en-US" sz="3800" dirty="0">
                <a:solidFill>
                  <a:srgbClr val="383838"/>
                </a:solidFill>
                <a:latin typeface="+mn-ea"/>
                <a:cs typeface="Patrick Hand" pitchFamily="34" charset="-120"/>
              </a:rPr>
              <a:t>주요 기능 및 특징</a:t>
            </a:r>
            <a:endParaRPr lang="en-US" sz="3800" dirty="0">
              <a:latin typeface="+mn-ea"/>
            </a:endParaRPr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6073" y="2201245"/>
            <a:ext cx="603766" cy="603766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1871663" y="2945487"/>
            <a:ext cx="2415302" cy="3019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900" b="1" dirty="0">
                <a:solidFill>
                  <a:srgbClr val="383838"/>
                </a:solidFill>
                <a:latin typeface="+mn-ea"/>
                <a:cs typeface="Patrick Hand" pitchFamily="34" charset="-120"/>
              </a:rPr>
              <a:t>스테이지 시스템</a:t>
            </a:r>
            <a:endParaRPr lang="en-US" sz="1900" dirty="0">
              <a:latin typeface="+mn-ea"/>
            </a:endParaRPr>
          </a:p>
        </p:txBody>
      </p:sp>
      <p:sp>
        <p:nvSpPr>
          <p:cNvPr id="5" name="Text 2"/>
          <p:cNvSpPr/>
          <p:nvPr/>
        </p:nvSpPr>
        <p:spPr>
          <a:xfrm>
            <a:off x="1871663" y="3405776"/>
            <a:ext cx="3408255" cy="153246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3000"/>
              </a:lnSpc>
            </a:pPr>
            <a:r>
              <a:rPr lang="ko-KR" altLang="en-US" b="1" dirty="0">
                <a:solidFill>
                  <a:srgbClr val="383838"/>
                </a:solidFill>
                <a:latin typeface="+mn-ea"/>
                <a:cs typeface="Angsana New"/>
              </a:rPr>
              <a:t>두배로 즐기는 스테이지 시스템</a:t>
            </a:r>
          </a:p>
          <a:p>
            <a:pPr>
              <a:lnSpc>
                <a:spcPts val="3000"/>
              </a:lnSpc>
            </a:pPr>
            <a:r>
              <a:rPr lang="ko-KR" altLang="en-US" b="1" dirty="0">
                <a:solidFill>
                  <a:srgbClr val="383838"/>
                </a:solidFill>
                <a:latin typeface="+mn-ea"/>
                <a:cs typeface="Angsana New"/>
              </a:rPr>
              <a:t>더 많은 플레이를 즐기기 위해</a:t>
            </a:r>
          </a:p>
          <a:p>
            <a:pPr>
              <a:lnSpc>
                <a:spcPts val="3000"/>
              </a:lnSpc>
            </a:pPr>
            <a:r>
              <a:rPr lang="ko-KR" altLang="en-US" b="1" dirty="0">
                <a:solidFill>
                  <a:srgbClr val="383838"/>
                </a:solidFill>
                <a:latin typeface="+mn-ea"/>
                <a:cs typeface="Angsana New"/>
              </a:rPr>
              <a:t>두개의 스테이지를 </a:t>
            </a:r>
          </a:p>
          <a:p>
            <a:pPr>
              <a:lnSpc>
                <a:spcPts val="3000"/>
              </a:lnSpc>
            </a:pPr>
            <a:r>
              <a:rPr lang="ko-KR" altLang="en-US" b="1" dirty="0">
                <a:solidFill>
                  <a:srgbClr val="383838"/>
                </a:solidFill>
                <a:latin typeface="+mn-ea"/>
                <a:cs typeface="Angsana New"/>
              </a:rPr>
              <a:t>구현해봤습니다!</a:t>
            </a:r>
          </a:p>
        </p:txBody>
      </p:sp>
      <p:sp>
        <p:nvSpPr>
          <p:cNvPr id="6" name="Text 3"/>
          <p:cNvSpPr/>
          <p:nvPr/>
        </p:nvSpPr>
        <p:spPr>
          <a:xfrm>
            <a:off x="1871663" y="5271394"/>
            <a:ext cx="3125867" cy="77295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900" dirty="0">
                <a:solidFill>
                  <a:srgbClr val="383838"/>
                </a:solidFill>
                <a:latin typeface="+mn-ea"/>
                <a:cs typeface="Patrick Hand" pitchFamily="34" charset="-120"/>
              </a:rPr>
              <a:t>사용자 친화적인 스테이지 선택 인터페이스를 구현했습니다.</a:t>
            </a:r>
            <a:endParaRPr lang="en-US" sz="1900" dirty="0">
              <a:latin typeface="+mn-ea"/>
            </a:endParaRPr>
          </a:p>
        </p:txBody>
      </p:sp>
      <p:pic>
        <p:nvPicPr>
          <p:cNvPr id="7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86290" y="2201245"/>
            <a:ext cx="603766" cy="603766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6204942" y="2945487"/>
            <a:ext cx="2415302" cy="3019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900" dirty="0">
                <a:solidFill>
                  <a:srgbClr val="383838"/>
                </a:solidFill>
                <a:latin typeface="+mn-ea"/>
                <a:cs typeface="Patrick Hand" pitchFamily="34" charset="-120"/>
              </a:rPr>
              <a:t>몰입형 사운드</a:t>
            </a:r>
            <a:endParaRPr lang="en-US" sz="1900" dirty="0">
              <a:latin typeface="+mn-ea"/>
            </a:endParaRPr>
          </a:p>
        </p:txBody>
      </p:sp>
      <p:sp>
        <p:nvSpPr>
          <p:cNvPr id="9" name="Text 5"/>
          <p:cNvSpPr/>
          <p:nvPr/>
        </p:nvSpPr>
        <p:spPr>
          <a:xfrm>
            <a:off x="6204942" y="3392329"/>
            <a:ext cx="3408374" cy="115943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3000"/>
              </a:lnSpc>
            </a:pPr>
            <a:r>
              <a:rPr lang="ko-KR" altLang="en-US" b="1" dirty="0">
                <a:solidFill>
                  <a:srgbClr val="383838"/>
                </a:solidFill>
                <a:latin typeface="+mn-ea"/>
              </a:rPr>
              <a:t>음악이 빠지면 심심하죠?</a:t>
            </a:r>
          </a:p>
          <a:p>
            <a:pPr>
              <a:lnSpc>
                <a:spcPts val="3000"/>
              </a:lnSpc>
            </a:pPr>
            <a:r>
              <a:rPr lang="ko-KR" altLang="en-US" b="1" dirty="0">
                <a:solidFill>
                  <a:srgbClr val="383838"/>
                </a:solidFill>
                <a:latin typeface="+mn-ea"/>
              </a:rPr>
              <a:t>카드를 뒤집는 소리와 잔잔한</a:t>
            </a:r>
          </a:p>
          <a:p>
            <a:pPr>
              <a:lnSpc>
                <a:spcPts val="3000"/>
              </a:lnSpc>
            </a:pPr>
            <a:r>
              <a:rPr lang="ko-KR" altLang="en-US" b="1" dirty="0">
                <a:solidFill>
                  <a:srgbClr val="383838"/>
                </a:solidFill>
                <a:latin typeface="+mn-ea"/>
              </a:rPr>
              <a:t>배경음악을 구현해봤습니다!</a:t>
            </a:r>
            <a:r>
              <a:rPr lang="ko-KR" altLang="en-US" sz="1900" b="1" dirty="0">
                <a:solidFill>
                  <a:srgbClr val="383838"/>
                </a:solidFill>
                <a:latin typeface="+mn-ea"/>
              </a:rPr>
              <a:t>​</a:t>
            </a:r>
          </a:p>
        </p:txBody>
      </p:sp>
      <p:sp>
        <p:nvSpPr>
          <p:cNvPr id="10" name="Text 6"/>
          <p:cNvSpPr/>
          <p:nvPr/>
        </p:nvSpPr>
        <p:spPr>
          <a:xfrm>
            <a:off x="6204942" y="5274882"/>
            <a:ext cx="3125986" cy="115943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900" dirty="0">
                <a:solidFill>
                  <a:srgbClr val="383838"/>
                </a:solidFill>
                <a:latin typeface="+mn-ea"/>
                <a:cs typeface="Patrick Hand" pitchFamily="34" charset="-120"/>
              </a:rPr>
              <a:t>특히 시간이 촉박해질 때 긴장감을 고조시키는 경고 BGM으로 전환되는 기능을 추가했습니다.</a:t>
            </a:r>
            <a:endParaRPr lang="en-US" sz="1900" dirty="0">
              <a:latin typeface="+mn-ea"/>
            </a:endParaRPr>
          </a:p>
        </p:txBody>
      </p:sp>
      <p:pic>
        <p:nvPicPr>
          <p:cNvPr id="11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619689" y="2201245"/>
            <a:ext cx="603766" cy="603766"/>
          </a:xfrm>
          <a:prstGeom prst="rect">
            <a:avLst/>
          </a:prstGeom>
        </p:spPr>
      </p:pic>
      <p:sp>
        <p:nvSpPr>
          <p:cNvPr id="12" name="Text 7"/>
          <p:cNvSpPr/>
          <p:nvPr/>
        </p:nvSpPr>
        <p:spPr>
          <a:xfrm>
            <a:off x="10538341" y="2945487"/>
            <a:ext cx="2415302" cy="3019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900" dirty="0">
                <a:solidFill>
                  <a:srgbClr val="383838"/>
                </a:solidFill>
                <a:latin typeface="+mn-ea"/>
                <a:cs typeface="Patrick Hand" pitchFamily="34" charset="-120"/>
              </a:rPr>
              <a:t>업적 시스템</a:t>
            </a:r>
            <a:endParaRPr lang="en-US" sz="1900" dirty="0">
              <a:latin typeface="+mn-ea"/>
            </a:endParaRPr>
          </a:p>
        </p:txBody>
      </p:sp>
      <p:sp>
        <p:nvSpPr>
          <p:cNvPr id="13" name="Text 8"/>
          <p:cNvSpPr/>
          <p:nvPr/>
        </p:nvSpPr>
        <p:spPr>
          <a:xfrm>
            <a:off x="10538341" y="3392329"/>
            <a:ext cx="3273784" cy="114598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3000"/>
              </a:lnSpc>
            </a:pPr>
            <a:r>
              <a:rPr lang="ko-KR" altLang="en-US" b="1" dirty="0" err="1">
                <a:solidFill>
                  <a:srgbClr val="383838"/>
                </a:solidFill>
                <a:latin typeface="+mn-ea"/>
              </a:rPr>
              <a:t>게임클리어시</a:t>
            </a:r>
            <a:r>
              <a:rPr lang="ko-KR" altLang="en-US" b="1" dirty="0">
                <a:solidFill>
                  <a:srgbClr val="383838"/>
                </a:solidFill>
                <a:latin typeface="+mn-ea"/>
              </a:rPr>
              <a:t> 색다른</a:t>
            </a:r>
            <a:endParaRPr lang="ko-KR" dirty="0">
              <a:latin typeface="+mn-ea"/>
            </a:endParaRPr>
          </a:p>
          <a:p>
            <a:pPr>
              <a:lnSpc>
                <a:spcPts val="3000"/>
              </a:lnSpc>
            </a:pPr>
            <a:r>
              <a:rPr lang="ko-KR" altLang="en-US" b="1" dirty="0">
                <a:solidFill>
                  <a:srgbClr val="383838"/>
                </a:solidFill>
                <a:latin typeface="+mn-ea"/>
              </a:rPr>
              <a:t>재미를 드리기 위해 플레이어의 </a:t>
            </a:r>
            <a:endParaRPr lang="ko-KR">
              <a:latin typeface="+mn-ea"/>
            </a:endParaRPr>
          </a:p>
          <a:p>
            <a:pPr>
              <a:lnSpc>
                <a:spcPts val="3000"/>
              </a:lnSpc>
            </a:pPr>
            <a:r>
              <a:rPr lang="ko-KR" altLang="en-US" b="1" dirty="0">
                <a:solidFill>
                  <a:srgbClr val="383838"/>
                </a:solidFill>
                <a:latin typeface="+mn-ea"/>
              </a:rPr>
              <a:t>클리어 타임에 따라서</a:t>
            </a:r>
          </a:p>
          <a:p>
            <a:pPr>
              <a:lnSpc>
                <a:spcPts val="3000"/>
              </a:lnSpc>
            </a:pPr>
            <a:r>
              <a:rPr lang="ko-KR" altLang="en-US" b="1" dirty="0">
                <a:solidFill>
                  <a:srgbClr val="383838"/>
                </a:solidFill>
                <a:latin typeface="+mn-ea"/>
              </a:rPr>
              <a:t>재밌는 요소들을 넣었습니다!</a:t>
            </a:r>
          </a:p>
        </p:txBody>
      </p:sp>
      <p:sp>
        <p:nvSpPr>
          <p:cNvPr id="14" name="Text 9"/>
          <p:cNvSpPr/>
          <p:nvPr/>
        </p:nvSpPr>
        <p:spPr>
          <a:xfrm>
            <a:off x="10538341" y="5274882"/>
            <a:ext cx="3125867" cy="115943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900" dirty="0">
                <a:solidFill>
                  <a:srgbClr val="383838"/>
                </a:solidFill>
                <a:latin typeface="+mn-ea"/>
                <a:cs typeface="Patrick Hand" pitchFamily="34" charset="-120"/>
              </a:rPr>
              <a:t>이를 통해 게임의 재미 요소를 증가시키고 플레이어의 지속적인 참여를 유도합니다.</a:t>
            </a:r>
            <a:endParaRPr lang="en-US" sz="1900" dirty="0">
              <a:latin typeface="+mn-ea"/>
            </a:endParaRPr>
          </a:p>
        </p:txBody>
      </p:sp>
      <p:sp>
        <p:nvSpPr>
          <p:cNvPr id="15" name="Text 10"/>
          <p:cNvSpPr/>
          <p:nvPr/>
        </p:nvSpPr>
        <p:spPr>
          <a:xfrm>
            <a:off x="966073" y="7086758"/>
            <a:ext cx="12698254" cy="3864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900" dirty="0">
                <a:solidFill>
                  <a:srgbClr val="383838"/>
                </a:solidFill>
                <a:latin typeface="+mn-ea"/>
                <a:cs typeface="Patrick Hand" pitchFamily="34" charset="-120"/>
              </a:rPr>
              <a:t>이 모든 기능들은 Unity 엔진을 활용하여 직관적이고 사용자 친화적인 인터페이스로 구현되었습니다.</a:t>
            </a:r>
            <a:endParaRPr lang="en-US" sz="1900" dirty="0">
              <a:latin typeface="+mn-ea"/>
            </a:endParaRP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4BC40741-C89E-909B-5B30-B7B9E42EE2A6}"/>
              </a:ext>
            </a:extLst>
          </p:cNvPr>
          <p:cNvSpPr/>
          <p:nvPr/>
        </p:nvSpPr>
        <p:spPr>
          <a:xfrm>
            <a:off x="12852400" y="7680960"/>
            <a:ext cx="1696720" cy="457200"/>
          </a:xfrm>
          <a:prstGeom prst="rect">
            <a:avLst/>
          </a:prstGeom>
          <a:solidFill>
            <a:srgbClr val="F7F7F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0" algn="ctr">
              <a:defRPr/>
            </a:pPr>
            <a:endParaRPr lang="ko-KR" alt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6" grpId="0" animBg="1"/>
      <p:bldP spid="8" grpId="0" animBg="1"/>
      <p:bldP spid="9" grpId="0" animBg="1"/>
      <p:bldP spid="10" grpId="0" animBg="1"/>
      <p:bldP spid="12" grpId="0" animBg="1"/>
      <p:bldP spid="13" grpId="0" animBg="1"/>
      <p:bldP spid="14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1"/>
          <p:cNvSpPr/>
          <p:nvPr/>
        </p:nvSpPr>
        <p:spPr>
          <a:xfrm>
            <a:off x="6280190" y="3408878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anchor="t"/>
          <a:lstStyle/>
          <a:p>
            <a:pPr marL="0" lvl="0" indent="0" algn="l">
              <a:lnSpc>
                <a:spcPts val="5550"/>
              </a:lnSpc>
              <a:buNone/>
              <a:defRPr/>
            </a:pPr>
            <a:r>
              <a:rPr lang="en-US" sz="4450" b="1" dirty="0" err="1">
                <a:solidFill>
                  <a:srgbClr val="000000"/>
                </a:solidFill>
                <a:latin typeface="+mn-ea"/>
                <a:cs typeface="Inter Bold"/>
              </a:rPr>
              <a:t>게임</a:t>
            </a:r>
            <a:r>
              <a:rPr lang="en-US" sz="4450" b="1" dirty="0">
                <a:solidFill>
                  <a:srgbClr val="000000"/>
                </a:solidFill>
                <a:latin typeface="+mn-ea"/>
                <a:cs typeface="Inter Bold"/>
              </a:rPr>
              <a:t> </a:t>
            </a:r>
            <a:r>
              <a:rPr lang="en-US" sz="4450" b="1" dirty="0" err="1">
                <a:solidFill>
                  <a:srgbClr val="000000"/>
                </a:solidFill>
                <a:latin typeface="+mn-ea"/>
                <a:cs typeface="Inter Bold"/>
              </a:rPr>
              <a:t>플레이</a:t>
            </a:r>
            <a:r>
              <a:rPr lang="en-US" sz="4450" b="1" dirty="0">
                <a:solidFill>
                  <a:srgbClr val="000000"/>
                </a:solidFill>
                <a:latin typeface="+mn-ea"/>
                <a:cs typeface="Inter Bold"/>
              </a:rPr>
              <a:t> </a:t>
            </a:r>
            <a:r>
              <a:rPr lang="en-US" sz="4450" b="1" dirty="0" err="1">
                <a:solidFill>
                  <a:srgbClr val="000000"/>
                </a:solidFill>
                <a:latin typeface="+mn-ea"/>
                <a:cs typeface="Inter Bold"/>
              </a:rPr>
              <a:t>영상</a:t>
            </a:r>
            <a:endParaRPr lang="en-US" sz="4450" dirty="0">
              <a:latin typeface="+mn-ea"/>
            </a:endParaRPr>
          </a:p>
        </p:txBody>
      </p:sp>
      <p:sp>
        <p:nvSpPr>
          <p:cNvPr id="5" name="Text 2"/>
          <p:cNvSpPr/>
          <p:nvPr/>
        </p:nvSpPr>
        <p:spPr>
          <a:xfrm>
            <a:off x="6280190" y="4457819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anchor="t"/>
          <a:lstStyle/>
          <a:p>
            <a:pPr marL="0" lvl="0" indent="0" algn="l">
              <a:lnSpc>
                <a:spcPts val="2850"/>
              </a:lnSpc>
              <a:buNone/>
              <a:defRPr/>
            </a:pPr>
            <a:r>
              <a:rPr lang="en-US" sz="1750">
                <a:solidFill>
                  <a:srgbClr val="272525"/>
                </a:solidFill>
                <a:latin typeface="+mn-ea"/>
                <a:cs typeface="Inter"/>
              </a:rPr>
              <a:t>주요 장면: 퍼즐 배치 - 특수 블록 조합 - 스테이지 클리어</a:t>
            </a:r>
            <a:endParaRPr lang="en-US" sz="1750">
              <a:latin typeface="+mn-ea"/>
            </a:endParaRPr>
          </a:p>
        </p:txBody>
      </p:sp>
      <p:pic>
        <p:nvPicPr>
          <p:cNvPr id="7" name="게임플레이 영상2_2">
            <a:hlinkClick r:id="" action="ppaction://media"/>
            <a:extLst>
              <a:ext uri="{FF2B5EF4-FFF2-40B4-BE49-F238E27FC236}">
                <a16:creationId xmlns:a16="http://schemas.microsoft.com/office/drawing/2014/main" id="{578AE568-8F8D-4704-D553-0AF2EF8CE8F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4914900" cy="8229600"/>
          </a:xfrm>
          <a:prstGeom prst="rect">
            <a:avLst/>
          </a:prstGeom>
        </p:spPr>
      </p:pic>
      <p:sp>
        <p:nvSpPr>
          <p:cNvPr id="3" name="직사각형 2">
            <a:extLst>
              <a:ext uri="{FF2B5EF4-FFF2-40B4-BE49-F238E27FC236}">
                <a16:creationId xmlns:a16="http://schemas.microsoft.com/office/drawing/2014/main" id="{E356DA0D-C8AB-0C41-6452-363FDB801DB9}"/>
              </a:ext>
            </a:extLst>
          </p:cNvPr>
          <p:cNvSpPr/>
          <p:nvPr/>
        </p:nvSpPr>
        <p:spPr>
          <a:xfrm>
            <a:off x="12852400" y="7680960"/>
            <a:ext cx="1696720" cy="457200"/>
          </a:xfrm>
          <a:prstGeom prst="rect">
            <a:avLst/>
          </a:prstGeom>
          <a:solidFill>
            <a:srgbClr val="F7F7F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0" algn="ctr">
              <a:defRPr/>
            </a:pPr>
            <a:endParaRPr lang="ko-KR" altLang="en-US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41435132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6096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966073" y="832009"/>
            <a:ext cx="3381494" cy="4226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650" dirty="0">
                <a:solidFill>
                  <a:srgbClr val="383838"/>
                </a:solidFill>
                <a:latin typeface="+mn-ea"/>
                <a:cs typeface="Patrick Hand" pitchFamily="34" charset="-120"/>
              </a:rPr>
              <a:t>카드 이동 및 회전 </a:t>
            </a:r>
            <a:endParaRPr lang="en-US" sz="2650" dirty="0">
              <a:latin typeface="+mn-ea"/>
            </a:endParaRPr>
          </a:p>
        </p:txBody>
      </p:sp>
      <p:sp>
        <p:nvSpPr>
          <p:cNvPr id="4" name="Shape 1"/>
          <p:cNvSpPr/>
          <p:nvPr/>
        </p:nvSpPr>
        <p:spPr>
          <a:xfrm>
            <a:off x="9950235" y="1698427"/>
            <a:ext cx="22860" cy="5048250"/>
          </a:xfrm>
          <a:prstGeom prst="roundRect">
            <a:avLst>
              <a:gd name="adj" fmla="val 310642"/>
            </a:avLst>
          </a:prstGeom>
          <a:solidFill>
            <a:srgbClr val="CCCCCC"/>
          </a:solidFill>
          <a:ln/>
        </p:spPr>
        <p:txBody>
          <a:bodyPr/>
          <a:lstStyle/>
          <a:p>
            <a:endParaRPr lang="ko-KR" altLang="en-US">
              <a:latin typeface="+mn-ea"/>
            </a:endParaRPr>
          </a:p>
        </p:txBody>
      </p:sp>
      <p:sp>
        <p:nvSpPr>
          <p:cNvPr id="5" name="Shape 2"/>
          <p:cNvSpPr/>
          <p:nvPr/>
        </p:nvSpPr>
        <p:spPr>
          <a:xfrm>
            <a:off x="9287116" y="1877139"/>
            <a:ext cx="507206" cy="22860"/>
          </a:xfrm>
          <a:prstGeom prst="roundRect">
            <a:avLst>
              <a:gd name="adj" fmla="val 310642"/>
            </a:avLst>
          </a:prstGeom>
          <a:solidFill>
            <a:srgbClr val="CCCCCC"/>
          </a:solidFill>
          <a:ln/>
        </p:spPr>
        <p:txBody>
          <a:bodyPr/>
          <a:lstStyle/>
          <a:p>
            <a:endParaRPr lang="ko-KR" altLang="en-US">
              <a:latin typeface="+mn-ea"/>
            </a:endParaRPr>
          </a:p>
        </p:txBody>
      </p:sp>
      <p:sp>
        <p:nvSpPr>
          <p:cNvPr id="6" name="Shape 3"/>
          <p:cNvSpPr/>
          <p:nvPr/>
        </p:nvSpPr>
        <p:spPr>
          <a:xfrm>
            <a:off x="9771462" y="1698427"/>
            <a:ext cx="380405" cy="380405"/>
          </a:xfrm>
          <a:prstGeom prst="roundRect">
            <a:avLst>
              <a:gd name="adj" fmla="val 18668"/>
            </a:avLst>
          </a:prstGeom>
          <a:solidFill>
            <a:srgbClr val="E6E6E6"/>
          </a:solidFill>
          <a:ln w="7620">
            <a:solidFill>
              <a:srgbClr val="CCCCCC"/>
            </a:solidFill>
            <a:prstDash val="solid"/>
          </a:ln>
        </p:spPr>
        <p:txBody>
          <a:bodyPr/>
          <a:lstStyle/>
          <a:p>
            <a:endParaRPr lang="ko-KR" altLang="en-US">
              <a:latin typeface="+mn-ea"/>
            </a:endParaRPr>
          </a:p>
        </p:txBody>
      </p:sp>
      <p:sp>
        <p:nvSpPr>
          <p:cNvPr id="7" name="Text 4"/>
          <p:cNvSpPr/>
          <p:nvPr/>
        </p:nvSpPr>
        <p:spPr>
          <a:xfrm>
            <a:off x="9860164" y="1761768"/>
            <a:ext cx="202883" cy="2536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550"/>
              </a:lnSpc>
              <a:buNone/>
            </a:pPr>
            <a:r>
              <a:rPr lang="en-US" sz="1550" dirty="0">
                <a:solidFill>
                  <a:srgbClr val="383838"/>
                </a:solidFill>
                <a:latin typeface="+mn-ea"/>
                <a:cs typeface="Patrick Hand" pitchFamily="34" charset="-120"/>
              </a:rPr>
              <a:t>1</a:t>
            </a:r>
            <a:endParaRPr lang="en-US" sz="1550" dirty="0">
              <a:latin typeface="+mn-ea"/>
            </a:endParaRPr>
          </a:p>
        </p:txBody>
      </p:sp>
      <p:sp>
        <p:nvSpPr>
          <p:cNvPr id="8" name="Text 5"/>
          <p:cNvSpPr/>
          <p:nvPr/>
        </p:nvSpPr>
        <p:spPr>
          <a:xfrm>
            <a:off x="7425633" y="1756529"/>
            <a:ext cx="1690688" cy="21133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1650"/>
              </a:lnSpc>
              <a:buNone/>
            </a:pPr>
            <a:r>
              <a:rPr lang="en-US" sz="1300" dirty="0">
                <a:solidFill>
                  <a:srgbClr val="383838"/>
                </a:solidFill>
                <a:latin typeface="+mn-ea"/>
                <a:cs typeface="Patrick Hand" pitchFamily="34" charset="-120"/>
              </a:rPr>
              <a:t>계산 시작</a:t>
            </a:r>
            <a:endParaRPr lang="en-US" sz="1300" dirty="0">
              <a:latin typeface="+mn-ea"/>
            </a:endParaRPr>
          </a:p>
        </p:txBody>
      </p:sp>
      <p:sp>
        <p:nvSpPr>
          <p:cNvPr id="9" name="Text 6"/>
          <p:cNvSpPr/>
          <p:nvPr/>
        </p:nvSpPr>
        <p:spPr>
          <a:xfrm>
            <a:off x="6890209" y="2136934"/>
            <a:ext cx="2226112" cy="8115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r">
              <a:lnSpc>
                <a:spcPts val="2100"/>
              </a:lnSpc>
              <a:buNone/>
            </a:pPr>
            <a:r>
              <a:rPr lang="en-US" sz="1300" dirty="0">
                <a:solidFill>
                  <a:srgbClr val="383838"/>
                </a:solidFill>
                <a:latin typeface="+mn-ea"/>
                <a:cs typeface="Patrick Hand" pitchFamily="34" charset="-120"/>
              </a:rPr>
              <a:t>카드 이동 시간(lerpTime)을 업데이트하고 각 카드별로 적절한 시간 계산</a:t>
            </a:r>
            <a:endParaRPr lang="en-US" sz="1300" dirty="0">
              <a:latin typeface="+mn-ea"/>
            </a:endParaRPr>
          </a:p>
        </p:txBody>
      </p:sp>
      <p:sp>
        <p:nvSpPr>
          <p:cNvPr id="10" name="Shape 7"/>
          <p:cNvSpPr/>
          <p:nvPr/>
        </p:nvSpPr>
        <p:spPr>
          <a:xfrm>
            <a:off x="10129007" y="2891552"/>
            <a:ext cx="507206" cy="22860"/>
          </a:xfrm>
          <a:prstGeom prst="roundRect">
            <a:avLst>
              <a:gd name="adj" fmla="val 310642"/>
            </a:avLst>
          </a:prstGeom>
          <a:solidFill>
            <a:srgbClr val="CCCCCC"/>
          </a:solidFill>
          <a:ln/>
        </p:spPr>
        <p:txBody>
          <a:bodyPr/>
          <a:lstStyle/>
          <a:p>
            <a:endParaRPr lang="ko-KR" altLang="en-US">
              <a:latin typeface="+mn-ea"/>
            </a:endParaRPr>
          </a:p>
        </p:txBody>
      </p:sp>
      <p:sp>
        <p:nvSpPr>
          <p:cNvPr id="11" name="Shape 8"/>
          <p:cNvSpPr/>
          <p:nvPr/>
        </p:nvSpPr>
        <p:spPr>
          <a:xfrm>
            <a:off x="9771462" y="2712839"/>
            <a:ext cx="380405" cy="380405"/>
          </a:xfrm>
          <a:prstGeom prst="roundRect">
            <a:avLst>
              <a:gd name="adj" fmla="val 18668"/>
            </a:avLst>
          </a:prstGeom>
          <a:solidFill>
            <a:srgbClr val="E6E6E6"/>
          </a:solidFill>
          <a:ln w="7620">
            <a:solidFill>
              <a:srgbClr val="CCCCCC"/>
            </a:solidFill>
            <a:prstDash val="solid"/>
          </a:ln>
        </p:spPr>
        <p:txBody>
          <a:bodyPr/>
          <a:lstStyle/>
          <a:p>
            <a:endParaRPr lang="ko-KR" altLang="en-US">
              <a:latin typeface="+mn-ea"/>
            </a:endParaRPr>
          </a:p>
        </p:txBody>
      </p:sp>
      <p:sp>
        <p:nvSpPr>
          <p:cNvPr id="12" name="Text 9"/>
          <p:cNvSpPr/>
          <p:nvPr/>
        </p:nvSpPr>
        <p:spPr>
          <a:xfrm>
            <a:off x="9860164" y="2776180"/>
            <a:ext cx="202883" cy="2536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550"/>
              </a:lnSpc>
              <a:buNone/>
            </a:pPr>
            <a:r>
              <a:rPr lang="en-US" sz="1550" dirty="0">
                <a:solidFill>
                  <a:srgbClr val="383838"/>
                </a:solidFill>
                <a:latin typeface="+mn-ea"/>
                <a:cs typeface="Patrick Hand" pitchFamily="34" charset="-120"/>
              </a:rPr>
              <a:t>2</a:t>
            </a:r>
            <a:endParaRPr lang="en-US" sz="1550" dirty="0">
              <a:latin typeface="+mn-ea"/>
            </a:endParaRPr>
          </a:p>
        </p:txBody>
      </p:sp>
      <p:sp>
        <p:nvSpPr>
          <p:cNvPr id="13" name="Text 10"/>
          <p:cNvSpPr/>
          <p:nvPr/>
        </p:nvSpPr>
        <p:spPr>
          <a:xfrm>
            <a:off x="10807008" y="2770942"/>
            <a:ext cx="1690688" cy="21133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300" dirty="0">
                <a:solidFill>
                  <a:srgbClr val="383838"/>
                </a:solidFill>
                <a:latin typeface="+mn-ea"/>
                <a:cs typeface="Patrick Hand" pitchFamily="34" charset="-120"/>
              </a:rPr>
              <a:t>보간 처리</a:t>
            </a:r>
            <a:endParaRPr lang="en-US" sz="1300" dirty="0">
              <a:latin typeface="+mn-ea"/>
            </a:endParaRPr>
          </a:p>
        </p:txBody>
      </p:sp>
      <p:sp>
        <p:nvSpPr>
          <p:cNvPr id="14" name="Text 11"/>
          <p:cNvSpPr/>
          <p:nvPr/>
        </p:nvSpPr>
        <p:spPr>
          <a:xfrm>
            <a:off x="10807008" y="3151346"/>
            <a:ext cx="2226112" cy="8115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dirty="0">
                <a:solidFill>
                  <a:srgbClr val="383838"/>
                </a:solidFill>
                <a:latin typeface="+mn-ea"/>
                <a:cs typeface="Patrick Hand" pitchFamily="34" charset="-120"/>
              </a:rPr>
              <a:t>Vector2.Lerp 함수를 사용해 시작 위치에서 목표 위치로 부드럽게 이동</a:t>
            </a:r>
            <a:endParaRPr lang="en-US" sz="1300" dirty="0">
              <a:latin typeface="+mn-ea"/>
            </a:endParaRPr>
          </a:p>
        </p:txBody>
      </p:sp>
      <p:sp>
        <p:nvSpPr>
          <p:cNvPr id="15" name="Shape 12"/>
          <p:cNvSpPr/>
          <p:nvPr/>
        </p:nvSpPr>
        <p:spPr>
          <a:xfrm>
            <a:off x="9287116" y="3765947"/>
            <a:ext cx="507206" cy="22860"/>
          </a:xfrm>
          <a:prstGeom prst="roundRect">
            <a:avLst>
              <a:gd name="adj" fmla="val 310642"/>
            </a:avLst>
          </a:prstGeom>
          <a:solidFill>
            <a:srgbClr val="CCCCCC"/>
          </a:solidFill>
          <a:ln/>
        </p:spPr>
        <p:txBody>
          <a:bodyPr/>
          <a:lstStyle/>
          <a:p>
            <a:endParaRPr lang="ko-KR" altLang="en-US">
              <a:latin typeface="+mn-ea"/>
            </a:endParaRPr>
          </a:p>
        </p:txBody>
      </p:sp>
      <p:sp>
        <p:nvSpPr>
          <p:cNvPr id="16" name="Shape 13"/>
          <p:cNvSpPr/>
          <p:nvPr/>
        </p:nvSpPr>
        <p:spPr>
          <a:xfrm>
            <a:off x="9771462" y="3587234"/>
            <a:ext cx="380405" cy="380405"/>
          </a:xfrm>
          <a:prstGeom prst="roundRect">
            <a:avLst>
              <a:gd name="adj" fmla="val 18668"/>
            </a:avLst>
          </a:prstGeom>
          <a:solidFill>
            <a:srgbClr val="E6E6E6"/>
          </a:solidFill>
          <a:ln w="7620">
            <a:solidFill>
              <a:srgbClr val="CCCCCC"/>
            </a:solidFill>
            <a:prstDash val="solid"/>
          </a:ln>
        </p:spPr>
        <p:txBody>
          <a:bodyPr/>
          <a:lstStyle/>
          <a:p>
            <a:endParaRPr lang="ko-KR" altLang="en-US">
              <a:latin typeface="+mn-ea"/>
            </a:endParaRPr>
          </a:p>
        </p:txBody>
      </p:sp>
      <p:sp>
        <p:nvSpPr>
          <p:cNvPr id="17" name="Text 14"/>
          <p:cNvSpPr/>
          <p:nvPr/>
        </p:nvSpPr>
        <p:spPr>
          <a:xfrm>
            <a:off x="9860164" y="3650575"/>
            <a:ext cx="202883" cy="2536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550"/>
              </a:lnSpc>
              <a:buNone/>
            </a:pPr>
            <a:r>
              <a:rPr lang="en-US" sz="1550" dirty="0">
                <a:solidFill>
                  <a:srgbClr val="383838"/>
                </a:solidFill>
                <a:latin typeface="+mn-ea"/>
                <a:cs typeface="Patrick Hand" pitchFamily="34" charset="-120"/>
              </a:rPr>
              <a:t>3</a:t>
            </a:r>
            <a:endParaRPr lang="en-US" sz="1550" dirty="0">
              <a:latin typeface="+mn-ea"/>
            </a:endParaRPr>
          </a:p>
        </p:txBody>
      </p:sp>
      <p:sp>
        <p:nvSpPr>
          <p:cNvPr id="18" name="Text 15"/>
          <p:cNvSpPr/>
          <p:nvPr/>
        </p:nvSpPr>
        <p:spPr>
          <a:xfrm>
            <a:off x="7425633" y="3645337"/>
            <a:ext cx="1690688" cy="21133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1650"/>
              </a:lnSpc>
              <a:buNone/>
            </a:pPr>
            <a:r>
              <a:rPr lang="en-US" sz="1300" dirty="0">
                <a:solidFill>
                  <a:srgbClr val="383838"/>
                </a:solidFill>
                <a:latin typeface="+mn-ea"/>
                <a:cs typeface="Patrick Hand" pitchFamily="34" charset="-120"/>
              </a:rPr>
              <a:t>이즈아웃 적용</a:t>
            </a:r>
            <a:endParaRPr lang="en-US" sz="1300" dirty="0">
              <a:latin typeface="+mn-ea"/>
            </a:endParaRPr>
          </a:p>
        </p:txBody>
      </p:sp>
      <p:sp>
        <p:nvSpPr>
          <p:cNvPr id="19" name="Text 16"/>
          <p:cNvSpPr/>
          <p:nvPr/>
        </p:nvSpPr>
        <p:spPr>
          <a:xfrm>
            <a:off x="6890209" y="4025741"/>
            <a:ext cx="2226112" cy="8115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r">
              <a:lnSpc>
                <a:spcPts val="2100"/>
              </a:lnSpc>
              <a:buNone/>
            </a:pPr>
            <a:r>
              <a:rPr lang="en-US" sz="1300" dirty="0">
                <a:solidFill>
                  <a:srgbClr val="383838"/>
                </a:solidFill>
                <a:latin typeface="+mn-ea"/>
                <a:cs typeface="Patrick Hand" pitchFamily="34" charset="-120"/>
              </a:rPr>
              <a:t>1 - Mathf.Pow(1 - t, 2) 공식으로 가속-감속 곡선 적용하여 자연스러운 움직임 구현</a:t>
            </a:r>
            <a:endParaRPr lang="en-US" sz="1300" dirty="0">
              <a:latin typeface="+mn-ea"/>
            </a:endParaRPr>
          </a:p>
        </p:txBody>
      </p:sp>
      <p:sp>
        <p:nvSpPr>
          <p:cNvPr id="20" name="Shape 17"/>
          <p:cNvSpPr/>
          <p:nvPr/>
        </p:nvSpPr>
        <p:spPr>
          <a:xfrm>
            <a:off x="10129007" y="4640342"/>
            <a:ext cx="507206" cy="22860"/>
          </a:xfrm>
          <a:prstGeom prst="roundRect">
            <a:avLst>
              <a:gd name="adj" fmla="val 310642"/>
            </a:avLst>
          </a:prstGeom>
          <a:solidFill>
            <a:srgbClr val="CCCCCC"/>
          </a:solidFill>
          <a:ln/>
        </p:spPr>
        <p:txBody>
          <a:bodyPr/>
          <a:lstStyle/>
          <a:p>
            <a:endParaRPr lang="ko-KR" altLang="en-US">
              <a:latin typeface="+mn-ea"/>
            </a:endParaRPr>
          </a:p>
        </p:txBody>
      </p:sp>
      <p:sp>
        <p:nvSpPr>
          <p:cNvPr id="21" name="Shape 18"/>
          <p:cNvSpPr/>
          <p:nvPr/>
        </p:nvSpPr>
        <p:spPr>
          <a:xfrm>
            <a:off x="9771462" y="4461629"/>
            <a:ext cx="380405" cy="380405"/>
          </a:xfrm>
          <a:prstGeom prst="roundRect">
            <a:avLst>
              <a:gd name="adj" fmla="val 18668"/>
            </a:avLst>
          </a:prstGeom>
          <a:solidFill>
            <a:srgbClr val="E6E6E6"/>
          </a:solidFill>
          <a:ln w="7620">
            <a:solidFill>
              <a:srgbClr val="CCCCCC"/>
            </a:solidFill>
            <a:prstDash val="solid"/>
          </a:ln>
        </p:spPr>
        <p:txBody>
          <a:bodyPr/>
          <a:lstStyle/>
          <a:p>
            <a:endParaRPr lang="ko-KR" altLang="en-US">
              <a:latin typeface="+mn-ea"/>
            </a:endParaRPr>
          </a:p>
        </p:txBody>
      </p:sp>
      <p:sp>
        <p:nvSpPr>
          <p:cNvPr id="22" name="Text 19"/>
          <p:cNvSpPr/>
          <p:nvPr/>
        </p:nvSpPr>
        <p:spPr>
          <a:xfrm>
            <a:off x="9860164" y="4524970"/>
            <a:ext cx="202883" cy="2536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550"/>
              </a:lnSpc>
              <a:buNone/>
            </a:pPr>
            <a:r>
              <a:rPr lang="en-US" sz="1550" dirty="0">
                <a:solidFill>
                  <a:srgbClr val="383838"/>
                </a:solidFill>
                <a:latin typeface="+mn-ea"/>
                <a:cs typeface="Patrick Hand" pitchFamily="34" charset="-120"/>
              </a:rPr>
              <a:t>4</a:t>
            </a:r>
            <a:endParaRPr lang="en-US" sz="1550" dirty="0">
              <a:latin typeface="+mn-ea"/>
            </a:endParaRPr>
          </a:p>
        </p:txBody>
      </p:sp>
      <p:sp>
        <p:nvSpPr>
          <p:cNvPr id="23" name="Text 20"/>
          <p:cNvSpPr/>
          <p:nvPr/>
        </p:nvSpPr>
        <p:spPr>
          <a:xfrm>
            <a:off x="10807008" y="4519732"/>
            <a:ext cx="1690688" cy="21133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300" dirty="0">
                <a:solidFill>
                  <a:srgbClr val="383838"/>
                </a:solidFill>
                <a:latin typeface="+mn-ea"/>
                <a:cs typeface="Patrick Hand" pitchFamily="34" charset="-120"/>
              </a:rPr>
              <a:t>회전 애니메이션</a:t>
            </a:r>
            <a:endParaRPr lang="en-US" sz="1300" dirty="0">
              <a:latin typeface="+mn-ea"/>
            </a:endParaRPr>
          </a:p>
        </p:txBody>
      </p:sp>
      <p:sp>
        <p:nvSpPr>
          <p:cNvPr id="24" name="Text 21"/>
          <p:cNvSpPr/>
          <p:nvPr/>
        </p:nvSpPr>
        <p:spPr>
          <a:xfrm>
            <a:off x="10807008" y="4900136"/>
            <a:ext cx="2226112" cy="8115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dirty="0">
                <a:solidFill>
                  <a:srgbClr val="383838"/>
                </a:solidFill>
                <a:latin typeface="+mn-ea"/>
                <a:cs typeface="Patrick Hand" pitchFamily="34" charset="-120"/>
              </a:rPr>
              <a:t>각 카드마다 720도 회전을 적용하되, 초기 각도를 고려하여 최종 회전 계산</a:t>
            </a:r>
            <a:endParaRPr lang="en-US" sz="1300" dirty="0">
              <a:latin typeface="+mn-ea"/>
            </a:endParaRPr>
          </a:p>
        </p:txBody>
      </p:sp>
      <p:sp>
        <p:nvSpPr>
          <p:cNvPr id="25" name="Shape 22"/>
          <p:cNvSpPr/>
          <p:nvPr/>
        </p:nvSpPr>
        <p:spPr>
          <a:xfrm>
            <a:off x="9287116" y="5514737"/>
            <a:ext cx="507206" cy="22860"/>
          </a:xfrm>
          <a:prstGeom prst="roundRect">
            <a:avLst>
              <a:gd name="adj" fmla="val 310642"/>
            </a:avLst>
          </a:prstGeom>
          <a:solidFill>
            <a:srgbClr val="CCCCCC"/>
          </a:solidFill>
          <a:ln/>
        </p:spPr>
        <p:txBody>
          <a:bodyPr/>
          <a:lstStyle/>
          <a:p>
            <a:endParaRPr lang="ko-KR" altLang="en-US">
              <a:latin typeface="+mn-ea"/>
            </a:endParaRPr>
          </a:p>
        </p:txBody>
      </p:sp>
      <p:sp>
        <p:nvSpPr>
          <p:cNvPr id="26" name="Shape 23"/>
          <p:cNvSpPr/>
          <p:nvPr/>
        </p:nvSpPr>
        <p:spPr>
          <a:xfrm>
            <a:off x="9771462" y="5336024"/>
            <a:ext cx="380405" cy="380405"/>
          </a:xfrm>
          <a:prstGeom prst="roundRect">
            <a:avLst>
              <a:gd name="adj" fmla="val 18668"/>
            </a:avLst>
          </a:prstGeom>
          <a:solidFill>
            <a:srgbClr val="E6E6E6"/>
          </a:solidFill>
          <a:ln w="7620">
            <a:solidFill>
              <a:srgbClr val="CCCCCC"/>
            </a:solidFill>
            <a:prstDash val="solid"/>
          </a:ln>
        </p:spPr>
        <p:txBody>
          <a:bodyPr/>
          <a:lstStyle/>
          <a:p>
            <a:endParaRPr lang="ko-KR" altLang="en-US">
              <a:latin typeface="+mn-ea"/>
            </a:endParaRPr>
          </a:p>
        </p:txBody>
      </p:sp>
      <p:sp>
        <p:nvSpPr>
          <p:cNvPr id="27" name="Text 24"/>
          <p:cNvSpPr/>
          <p:nvPr/>
        </p:nvSpPr>
        <p:spPr>
          <a:xfrm>
            <a:off x="9860164" y="5399365"/>
            <a:ext cx="202883" cy="2536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550"/>
              </a:lnSpc>
              <a:buNone/>
            </a:pPr>
            <a:r>
              <a:rPr lang="en-US" sz="1550" dirty="0">
                <a:solidFill>
                  <a:srgbClr val="383838"/>
                </a:solidFill>
                <a:latin typeface="+mn-ea"/>
                <a:cs typeface="Patrick Hand" pitchFamily="34" charset="-120"/>
              </a:rPr>
              <a:t>5</a:t>
            </a:r>
            <a:endParaRPr lang="en-US" sz="1550" dirty="0">
              <a:latin typeface="+mn-ea"/>
            </a:endParaRPr>
          </a:p>
        </p:txBody>
      </p:sp>
      <p:sp>
        <p:nvSpPr>
          <p:cNvPr id="28" name="Text 25"/>
          <p:cNvSpPr/>
          <p:nvPr/>
        </p:nvSpPr>
        <p:spPr>
          <a:xfrm>
            <a:off x="7425633" y="5394127"/>
            <a:ext cx="1690688" cy="21133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1650"/>
              </a:lnSpc>
              <a:buNone/>
            </a:pPr>
            <a:r>
              <a:rPr lang="en-US" sz="1300" dirty="0">
                <a:solidFill>
                  <a:srgbClr val="383838"/>
                </a:solidFill>
                <a:latin typeface="+mn-ea"/>
                <a:cs typeface="Patrick Hand" pitchFamily="34" charset="-120"/>
              </a:rPr>
              <a:t>완료 처리</a:t>
            </a:r>
            <a:endParaRPr lang="en-US" sz="1300" dirty="0">
              <a:latin typeface="+mn-ea"/>
            </a:endParaRPr>
          </a:p>
        </p:txBody>
      </p:sp>
      <p:sp>
        <p:nvSpPr>
          <p:cNvPr id="29" name="Text 26"/>
          <p:cNvSpPr/>
          <p:nvPr/>
        </p:nvSpPr>
        <p:spPr>
          <a:xfrm>
            <a:off x="6890209" y="5774531"/>
            <a:ext cx="2226112" cy="8115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r">
              <a:lnSpc>
                <a:spcPts val="2100"/>
              </a:lnSpc>
              <a:buNone/>
            </a:pPr>
            <a:r>
              <a:rPr lang="en-US" sz="1300" dirty="0">
                <a:solidFill>
                  <a:srgbClr val="383838"/>
                </a:solidFill>
                <a:latin typeface="+mn-ea"/>
                <a:cs typeface="Patrick Hand" pitchFamily="34" charset="-120"/>
              </a:rPr>
              <a:t>모든 카드 배치 완료 후 애니메이션 속도 정상화 및 카드 상태를 Ready로 변경</a:t>
            </a:r>
            <a:endParaRPr lang="en-US" sz="1300" dirty="0">
              <a:latin typeface="+mn-ea"/>
            </a:endParaRPr>
          </a:p>
        </p:txBody>
      </p:sp>
      <p:sp>
        <p:nvSpPr>
          <p:cNvPr id="30" name="Text 27"/>
          <p:cNvSpPr/>
          <p:nvPr/>
        </p:nvSpPr>
        <p:spPr>
          <a:xfrm>
            <a:off x="966073" y="7126962"/>
            <a:ext cx="12698254" cy="2705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dirty="0">
                <a:solidFill>
                  <a:srgbClr val="383838"/>
                </a:solidFill>
                <a:latin typeface="+mn-ea"/>
                <a:cs typeface="Patrick Hand" pitchFamily="34" charset="-120"/>
              </a:rPr>
              <a:t>이 애니메이션 시스템은 카드가 차례대로 제자리를 찾아가는 과정을 시각적으로 표현하여 게임의 시작 단계에서 플레이어의 주의를 끌고 게임에 대한 기대감을 높입니다.</a:t>
            </a:r>
            <a:endParaRPr lang="en-US" sz="1300" dirty="0">
              <a:latin typeface="+mn-ea"/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33DF3611-30CE-2BEE-1F0F-BA44438297FE}"/>
              </a:ext>
            </a:extLst>
          </p:cNvPr>
          <p:cNvSpPr/>
          <p:nvPr/>
        </p:nvSpPr>
        <p:spPr>
          <a:xfrm>
            <a:off x="12852400" y="7680960"/>
            <a:ext cx="1696720" cy="457200"/>
          </a:xfrm>
          <a:prstGeom prst="rect">
            <a:avLst/>
          </a:prstGeom>
          <a:solidFill>
            <a:srgbClr val="F7F7F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0" algn="ctr">
              <a:defRPr/>
            </a:pPr>
            <a:endParaRPr lang="ko-KR" altLang="en-US">
              <a:latin typeface="+mn-ea"/>
            </a:endParaRPr>
          </a:p>
        </p:txBody>
      </p:sp>
      <p:pic>
        <p:nvPicPr>
          <p:cNvPr id="31" name="그림 30" descr="텍스트, 핑크, 폰트, 마젠타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7FE182DF-89C0-947E-6146-680A1E6C372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02288" y="1435730"/>
            <a:ext cx="3810000" cy="5696342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6" grpId="0" animBg="1"/>
      <p:bldP spid="7" grpId="0" animBg="1"/>
      <p:bldP spid="8" grpId="0" animBg="1"/>
      <p:bldP spid="9" grpId="0" animBg="1"/>
      <p:bldP spid="10" grpId="0" animBg="1"/>
      <p:bldP spid="11" grpId="0" animBg="1"/>
      <p:bldP spid="12" grpId="0" animBg="1"/>
      <p:bldP spid="13" grpId="0" animBg="1"/>
      <p:bldP spid="14" grpId="0" animBg="1"/>
      <p:bldP spid="15" grpId="0" animBg="1"/>
      <p:bldP spid="16" grpId="0" animBg="1"/>
      <p:bldP spid="17" grpId="0" animBg="1"/>
      <p:bldP spid="18" grpId="0" animBg="1"/>
      <p:bldP spid="19" grpId="0" animBg="1"/>
      <p:bldP spid="20" grpId="0" animBg="1"/>
      <p:bldP spid="21" grpId="0" animBg="1"/>
      <p:bldP spid="22" grpId="0" animBg="1"/>
      <p:bldP spid="23" grpId="0" animBg="1"/>
      <p:bldP spid="24" grpId="0" animBg="1"/>
      <p:bldP spid="25" grpId="0" animBg="1"/>
      <p:bldP spid="26" grpId="0" animBg="1"/>
      <p:bldP spid="27" grpId="0" animBg="1"/>
      <p:bldP spid="28" grpId="0" animBg="1"/>
      <p:bldP spid="29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43243" y="1002287"/>
            <a:ext cx="4830723" cy="6037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750"/>
              </a:lnSpc>
              <a:buNone/>
            </a:pPr>
            <a:r>
              <a:rPr lang="en-US" sz="3800" dirty="0">
                <a:solidFill>
                  <a:srgbClr val="383838"/>
                </a:solidFill>
                <a:latin typeface="+mn-ea"/>
                <a:cs typeface="Patrick Hand" pitchFamily="34" charset="-120"/>
              </a:rPr>
              <a:t>시간 표시 UI 개선</a:t>
            </a:r>
            <a:endParaRPr lang="en-US" sz="3800" dirty="0">
              <a:latin typeface="+mn-ea"/>
            </a:endParaRPr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9947" y="2650858"/>
            <a:ext cx="2732723" cy="1639610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939947" y="4562168"/>
            <a:ext cx="2415302" cy="3019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900" dirty="0">
                <a:solidFill>
                  <a:srgbClr val="383838"/>
                </a:solidFill>
                <a:latin typeface="+mn-ea"/>
                <a:cs typeface="Patrick Hand" pitchFamily="34" charset="-120"/>
              </a:rPr>
              <a:t>일반 상태 (10초 이상)</a:t>
            </a:r>
            <a:endParaRPr lang="en-US" sz="1900" dirty="0">
              <a:latin typeface="+mn-ea"/>
            </a:endParaRPr>
          </a:p>
        </p:txBody>
      </p:sp>
      <p:sp>
        <p:nvSpPr>
          <p:cNvPr id="5" name="Text 2"/>
          <p:cNvSpPr/>
          <p:nvPr/>
        </p:nvSpPr>
        <p:spPr>
          <a:xfrm>
            <a:off x="939947" y="5105569"/>
            <a:ext cx="2732723" cy="15459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900" dirty="0">
                <a:solidFill>
                  <a:srgbClr val="383838"/>
                </a:solidFill>
                <a:latin typeface="+mn-ea"/>
                <a:cs typeface="Patrick Hand" pitchFamily="34" charset="-120"/>
              </a:rPr>
              <a:t>충분한 시간이 남았을 때는 검은색으로 표시하여 플레이어에게 안정감을 제공합니다.</a:t>
            </a:r>
            <a:endParaRPr lang="en-US" sz="1900" dirty="0">
              <a:latin typeface="+mn-ea"/>
            </a:endParaRPr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19833" y="2703109"/>
            <a:ext cx="2732723" cy="1639610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6019833" y="4614419"/>
            <a:ext cx="2415302" cy="3019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900" dirty="0">
                <a:solidFill>
                  <a:srgbClr val="383838"/>
                </a:solidFill>
                <a:latin typeface="+mn-ea"/>
                <a:cs typeface="Patrick Hand" pitchFamily="34" charset="-120"/>
              </a:rPr>
              <a:t>주의 상태 (5~10초)</a:t>
            </a:r>
            <a:endParaRPr lang="en-US" sz="1900" dirty="0">
              <a:latin typeface="+mn-ea"/>
            </a:endParaRPr>
          </a:p>
        </p:txBody>
      </p:sp>
      <p:sp>
        <p:nvSpPr>
          <p:cNvPr id="8" name="Text 4"/>
          <p:cNvSpPr/>
          <p:nvPr/>
        </p:nvSpPr>
        <p:spPr>
          <a:xfrm>
            <a:off x="6019833" y="5157820"/>
            <a:ext cx="2732723" cy="15459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900" dirty="0">
                <a:solidFill>
                  <a:srgbClr val="383838"/>
                </a:solidFill>
                <a:latin typeface="+mn-ea"/>
                <a:cs typeface="Patrick Hand" pitchFamily="34" charset="-120"/>
              </a:rPr>
              <a:t>시간이 10초 미만으로 떨어지면 주황색으로 변경되어 플레이어에게 경고 신호를 보냅니다.</a:t>
            </a:r>
            <a:endParaRPr lang="en-US" sz="1900" dirty="0">
              <a:latin typeface="+mn-ea"/>
            </a:endParaRPr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720898" y="2690048"/>
            <a:ext cx="2732723" cy="1639610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10720898" y="4653609"/>
            <a:ext cx="2415302" cy="3019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900" dirty="0">
                <a:solidFill>
                  <a:srgbClr val="383838"/>
                </a:solidFill>
                <a:latin typeface="+mn-ea"/>
                <a:cs typeface="Patrick Hand" pitchFamily="34" charset="-120"/>
              </a:rPr>
              <a:t>위험 상태 (5초 이하)</a:t>
            </a:r>
            <a:endParaRPr lang="en-US" sz="1900" dirty="0">
              <a:latin typeface="+mn-ea"/>
            </a:endParaRPr>
          </a:p>
        </p:txBody>
      </p:sp>
      <p:sp>
        <p:nvSpPr>
          <p:cNvPr id="11" name="Text 6"/>
          <p:cNvSpPr/>
          <p:nvPr/>
        </p:nvSpPr>
        <p:spPr>
          <a:xfrm>
            <a:off x="10720898" y="5197010"/>
            <a:ext cx="2732723" cy="115943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900" dirty="0">
                <a:solidFill>
                  <a:srgbClr val="383838"/>
                </a:solidFill>
                <a:latin typeface="+mn-ea"/>
                <a:cs typeface="Patrick Hand" pitchFamily="34" charset="-120"/>
              </a:rPr>
              <a:t>시간이 5초 이하로 떨어지면 빨간색으로 변경되어 긴급한 상황임을 강조합니다.</a:t>
            </a:r>
            <a:endParaRPr lang="en-US" sz="1900" dirty="0">
              <a:latin typeface="+mn-ea"/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41334D83-2723-8074-C2B1-F2876AD86241}"/>
              </a:ext>
            </a:extLst>
          </p:cNvPr>
          <p:cNvSpPr/>
          <p:nvPr/>
        </p:nvSpPr>
        <p:spPr>
          <a:xfrm>
            <a:off x="12852400" y="7680960"/>
            <a:ext cx="1696720" cy="457200"/>
          </a:xfrm>
          <a:prstGeom prst="rect">
            <a:avLst/>
          </a:prstGeom>
          <a:solidFill>
            <a:srgbClr val="F7F7F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0" algn="ctr">
              <a:defRPr/>
            </a:pPr>
            <a:endParaRPr lang="ko-KR" alt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7" grpId="0" animBg="1"/>
      <p:bldP spid="8" grpId="0" animBg="1"/>
      <p:bldP spid="10" grpId="0" animBg="1"/>
      <p:bldP spid="11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253609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anchor="t"/>
          <a:lstStyle/>
          <a:p>
            <a:pPr marL="0" lvl="0" indent="0" algn="l">
              <a:lnSpc>
                <a:spcPts val="5550"/>
              </a:lnSpc>
              <a:buNone/>
              <a:defRPr/>
            </a:pPr>
            <a:r>
              <a:rPr lang="en-US" sz="4450" b="1">
                <a:solidFill>
                  <a:srgbClr val="000000"/>
                </a:solidFill>
                <a:latin typeface="+mn-ea"/>
                <a:cs typeface="Inter Bold"/>
              </a:rPr>
              <a:t>팀원 소개</a:t>
            </a:r>
            <a:endParaRPr lang="en-US" sz="4450">
              <a:latin typeface="+mn-ea"/>
            </a:endParaRPr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793790" y="2557701"/>
            <a:ext cx="6244709" cy="4163139"/>
          </a:xfrm>
          <a:prstGeom prst="rect">
            <a:avLst/>
          </a:prstGeom>
        </p:spPr>
      </p:pic>
      <p:sp>
        <p:nvSpPr>
          <p:cNvPr id="4" name="Shape 1"/>
          <p:cNvSpPr/>
          <p:nvPr/>
        </p:nvSpPr>
        <p:spPr>
          <a:xfrm>
            <a:off x="7599521" y="2557701"/>
            <a:ext cx="6244709" cy="3266837"/>
          </a:xfrm>
          <a:prstGeom prst="roundRect">
            <a:avLst>
              <a:gd name="adj" fmla="val 2916"/>
            </a:avLst>
          </a:prstGeom>
          <a:noFill/>
          <a:ln w="7620">
            <a:solidFill>
              <a:srgbClr val="000000">
                <a:alpha val="8000"/>
              </a:srgbClr>
            </a:solidFill>
            <a:prstDash val="solid"/>
          </a:ln>
        </p:spPr>
        <p:txBody>
          <a:bodyPr/>
          <a:lstStyle/>
          <a:p>
            <a:pPr lvl="0">
              <a:defRPr/>
            </a:pPr>
            <a:endParaRPr lang="ko-KR" altLang="en-US">
              <a:latin typeface="+mn-ea"/>
            </a:endParaRPr>
          </a:p>
        </p:txBody>
      </p:sp>
      <p:sp>
        <p:nvSpPr>
          <p:cNvPr id="5" name="Shape 2"/>
          <p:cNvSpPr/>
          <p:nvPr/>
        </p:nvSpPr>
        <p:spPr>
          <a:xfrm>
            <a:off x="7607141" y="2565321"/>
            <a:ext cx="6229469" cy="650319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  <p:txBody>
          <a:bodyPr/>
          <a:lstStyle/>
          <a:p>
            <a:pPr lvl="0">
              <a:defRPr/>
            </a:pPr>
            <a:endParaRPr lang="ko-KR" altLang="en-US">
              <a:latin typeface="+mn-ea"/>
            </a:endParaRPr>
          </a:p>
        </p:txBody>
      </p:sp>
      <p:sp>
        <p:nvSpPr>
          <p:cNvPr id="6" name="Text 3"/>
          <p:cNvSpPr/>
          <p:nvPr/>
        </p:nvSpPr>
        <p:spPr>
          <a:xfrm>
            <a:off x="7834074" y="2709029"/>
            <a:ext cx="2657237" cy="362903"/>
          </a:xfrm>
          <a:prstGeom prst="rect">
            <a:avLst/>
          </a:prstGeom>
          <a:noFill/>
          <a:ln/>
        </p:spPr>
        <p:txBody>
          <a:bodyPr wrap="none" lIns="0" tIns="0" rIns="0" bIns="0" anchor="t"/>
          <a:lstStyle/>
          <a:p>
            <a:pPr marL="0" lvl="0" indent="0" algn="l">
              <a:lnSpc>
                <a:spcPts val="2850"/>
              </a:lnSpc>
              <a:buNone/>
              <a:defRPr/>
            </a:pPr>
            <a:r>
              <a:rPr lang="en-US" sz="1750">
                <a:solidFill>
                  <a:srgbClr val="272525"/>
                </a:solidFill>
                <a:latin typeface="+mn-ea"/>
                <a:cs typeface="Inter"/>
              </a:rPr>
              <a:t>류동균</a:t>
            </a:r>
            <a:endParaRPr lang="en-US" sz="1750">
              <a:latin typeface="+mn-ea"/>
            </a:endParaRPr>
          </a:p>
        </p:txBody>
      </p:sp>
      <p:sp>
        <p:nvSpPr>
          <p:cNvPr id="7" name="Text 4"/>
          <p:cNvSpPr/>
          <p:nvPr/>
        </p:nvSpPr>
        <p:spPr>
          <a:xfrm>
            <a:off x="10952559" y="2709029"/>
            <a:ext cx="2657237" cy="362903"/>
          </a:xfrm>
          <a:prstGeom prst="rect">
            <a:avLst/>
          </a:prstGeom>
          <a:noFill/>
          <a:ln/>
        </p:spPr>
        <p:txBody>
          <a:bodyPr wrap="none" lIns="0" tIns="0" rIns="0" bIns="0" anchor="t"/>
          <a:lstStyle/>
          <a:p>
            <a:pPr marL="0" lvl="0" indent="0" algn="l">
              <a:lnSpc>
                <a:spcPts val="2850"/>
              </a:lnSpc>
              <a:buNone/>
              <a:defRPr/>
            </a:pPr>
            <a:r>
              <a:rPr lang="en-US" sz="1750">
                <a:solidFill>
                  <a:srgbClr val="272525"/>
                </a:solidFill>
                <a:latin typeface="+mn-ea"/>
                <a:cs typeface="Inter"/>
              </a:rPr>
              <a:t>PM, QA</a:t>
            </a:r>
            <a:endParaRPr lang="en-US" sz="1750">
              <a:latin typeface="+mn-ea"/>
            </a:endParaRPr>
          </a:p>
        </p:txBody>
      </p:sp>
      <p:sp>
        <p:nvSpPr>
          <p:cNvPr id="8" name="Shape 5"/>
          <p:cNvSpPr/>
          <p:nvPr/>
        </p:nvSpPr>
        <p:spPr>
          <a:xfrm>
            <a:off x="7607141" y="3215640"/>
            <a:ext cx="6229469" cy="650319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  <p:txBody>
          <a:bodyPr/>
          <a:lstStyle/>
          <a:p>
            <a:pPr lvl="0">
              <a:defRPr/>
            </a:pPr>
            <a:endParaRPr lang="ko-KR" altLang="en-US">
              <a:latin typeface="+mn-ea"/>
            </a:endParaRPr>
          </a:p>
        </p:txBody>
      </p:sp>
      <p:sp>
        <p:nvSpPr>
          <p:cNvPr id="9" name="Text 6"/>
          <p:cNvSpPr/>
          <p:nvPr/>
        </p:nvSpPr>
        <p:spPr>
          <a:xfrm>
            <a:off x="7834074" y="3359348"/>
            <a:ext cx="2657237" cy="362903"/>
          </a:xfrm>
          <a:prstGeom prst="rect">
            <a:avLst/>
          </a:prstGeom>
          <a:noFill/>
          <a:ln/>
        </p:spPr>
        <p:txBody>
          <a:bodyPr wrap="none" lIns="0" tIns="0" rIns="0" bIns="0" anchor="t"/>
          <a:lstStyle/>
          <a:p>
            <a:pPr marL="0" lvl="0" indent="0" algn="l">
              <a:lnSpc>
                <a:spcPts val="2850"/>
              </a:lnSpc>
              <a:buNone/>
              <a:defRPr/>
            </a:pPr>
            <a:r>
              <a:rPr lang="en-US" sz="1750">
                <a:solidFill>
                  <a:srgbClr val="272525"/>
                </a:solidFill>
                <a:latin typeface="+mn-ea"/>
                <a:cs typeface="Inter"/>
              </a:rPr>
              <a:t>김호경</a:t>
            </a:r>
            <a:endParaRPr lang="en-US" sz="1750">
              <a:latin typeface="+mn-ea"/>
            </a:endParaRPr>
          </a:p>
        </p:txBody>
      </p:sp>
      <p:sp>
        <p:nvSpPr>
          <p:cNvPr id="10" name="Text 7"/>
          <p:cNvSpPr/>
          <p:nvPr/>
        </p:nvSpPr>
        <p:spPr>
          <a:xfrm>
            <a:off x="10952559" y="3359348"/>
            <a:ext cx="2657237" cy="362903"/>
          </a:xfrm>
          <a:prstGeom prst="rect">
            <a:avLst/>
          </a:prstGeom>
          <a:noFill/>
          <a:ln/>
        </p:spPr>
        <p:txBody>
          <a:bodyPr wrap="none" lIns="0" tIns="0" rIns="0" bIns="0" anchor="t"/>
          <a:lstStyle/>
          <a:p>
            <a:pPr marL="0" lvl="0" indent="0" algn="l">
              <a:lnSpc>
                <a:spcPts val="2850"/>
              </a:lnSpc>
              <a:buNone/>
              <a:defRPr/>
            </a:pPr>
            <a:r>
              <a:rPr lang="en-US" sz="1750">
                <a:solidFill>
                  <a:srgbClr val="272525"/>
                </a:solidFill>
                <a:latin typeface="+mn-ea"/>
                <a:cs typeface="Inter"/>
              </a:rPr>
              <a:t>엔지니어</a:t>
            </a:r>
            <a:endParaRPr lang="en-US" sz="1750">
              <a:latin typeface="+mn-ea"/>
            </a:endParaRPr>
          </a:p>
        </p:txBody>
      </p:sp>
      <p:sp>
        <p:nvSpPr>
          <p:cNvPr id="11" name="Shape 8"/>
          <p:cNvSpPr/>
          <p:nvPr/>
        </p:nvSpPr>
        <p:spPr>
          <a:xfrm>
            <a:off x="7607141" y="3865959"/>
            <a:ext cx="6229469" cy="650319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  <p:txBody>
          <a:bodyPr/>
          <a:lstStyle/>
          <a:p>
            <a:pPr lvl="0">
              <a:defRPr/>
            </a:pPr>
            <a:endParaRPr lang="ko-KR" altLang="en-US">
              <a:latin typeface="+mn-ea"/>
            </a:endParaRPr>
          </a:p>
        </p:txBody>
      </p:sp>
      <p:sp>
        <p:nvSpPr>
          <p:cNvPr id="12" name="Text 9"/>
          <p:cNvSpPr/>
          <p:nvPr/>
        </p:nvSpPr>
        <p:spPr>
          <a:xfrm>
            <a:off x="7834074" y="4009668"/>
            <a:ext cx="2657237" cy="362903"/>
          </a:xfrm>
          <a:prstGeom prst="rect">
            <a:avLst/>
          </a:prstGeom>
          <a:noFill/>
          <a:ln/>
        </p:spPr>
        <p:txBody>
          <a:bodyPr wrap="none" lIns="0" tIns="0" rIns="0" bIns="0" anchor="t"/>
          <a:lstStyle/>
          <a:p>
            <a:pPr marL="0" lvl="0" indent="0" algn="l">
              <a:lnSpc>
                <a:spcPts val="2850"/>
              </a:lnSpc>
              <a:buNone/>
              <a:defRPr/>
            </a:pPr>
            <a:r>
              <a:rPr lang="en-US" sz="1750">
                <a:solidFill>
                  <a:srgbClr val="272525"/>
                </a:solidFill>
                <a:latin typeface="+mn-ea"/>
                <a:cs typeface="Inter"/>
              </a:rPr>
              <a:t>강인구</a:t>
            </a:r>
            <a:endParaRPr lang="en-US" sz="1750">
              <a:latin typeface="+mn-ea"/>
            </a:endParaRPr>
          </a:p>
        </p:txBody>
      </p:sp>
      <p:sp>
        <p:nvSpPr>
          <p:cNvPr id="13" name="Text 10"/>
          <p:cNvSpPr/>
          <p:nvPr/>
        </p:nvSpPr>
        <p:spPr>
          <a:xfrm>
            <a:off x="10952559" y="4009668"/>
            <a:ext cx="2657237" cy="362903"/>
          </a:xfrm>
          <a:prstGeom prst="rect">
            <a:avLst/>
          </a:prstGeom>
          <a:noFill/>
          <a:ln/>
        </p:spPr>
        <p:txBody>
          <a:bodyPr wrap="none" lIns="0" tIns="0" rIns="0" bIns="0" anchor="t"/>
          <a:lstStyle/>
          <a:p>
            <a:pPr marL="0" lvl="0" indent="0" algn="l">
              <a:lnSpc>
                <a:spcPts val="2850"/>
              </a:lnSpc>
              <a:buNone/>
              <a:defRPr/>
            </a:pPr>
            <a:r>
              <a:rPr lang="en-US" sz="1750">
                <a:solidFill>
                  <a:srgbClr val="272525"/>
                </a:solidFill>
                <a:latin typeface="+mn-ea"/>
                <a:cs typeface="Inter"/>
              </a:rPr>
              <a:t>아트 디렉터</a:t>
            </a:r>
            <a:endParaRPr lang="en-US" sz="1750">
              <a:latin typeface="+mn-ea"/>
            </a:endParaRPr>
          </a:p>
        </p:txBody>
      </p:sp>
      <p:sp>
        <p:nvSpPr>
          <p:cNvPr id="14" name="Shape 11"/>
          <p:cNvSpPr/>
          <p:nvPr/>
        </p:nvSpPr>
        <p:spPr>
          <a:xfrm>
            <a:off x="7607141" y="4516279"/>
            <a:ext cx="6229469" cy="650319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  <p:txBody>
          <a:bodyPr/>
          <a:lstStyle/>
          <a:p>
            <a:pPr lvl="0">
              <a:defRPr/>
            </a:pPr>
            <a:endParaRPr lang="ko-KR" altLang="en-US">
              <a:latin typeface="+mn-ea"/>
            </a:endParaRPr>
          </a:p>
        </p:txBody>
      </p:sp>
      <p:sp>
        <p:nvSpPr>
          <p:cNvPr id="15" name="Text 12"/>
          <p:cNvSpPr/>
          <p:nvPr/>
        </p:nvSpPr>
        <p:spPr>
          <a:xfrm>
            <a:off x="7834074" y="4659987"/>
            <a:ext cx="2657237" cy="362903"/>
          </a:xfrm>
          <a:prstGeom prst="rect">
            <a:avLst/>
          </a:prstGeom>
          <a:noFill/>
          <a:ln/>
        </p:spPr>
        <p:txBody>
          <a:bodyPr wrap="none" lIns="0" tIns="0" rIns="0" bIns="0" anchor="t"/>
          <a:lstStyle/>
          <a:p>
            <a:pPr marL="0" lvl="0" indent="0" algn="l">
              <a:lnSpc>
                <a:spcPts val="2850"/>
              </a:lnSpc>
              <a:buNone/>
              <a:defRPr/>
            </a:pPr>
            <a:r>
              <a:rPr lang="en-US" sz="1750">
                <a:solidFill>
                  <a:srgbClr val="272525"/>
                </a:solidFill>
                <a:latin typeface="+mn-ea"/>
                <a:cs typeface="Inter"/>
              </a:rPr>
              <a:t>김성민</a:t>
            </a:r>
            <a:endParaRPr lang="en-US" sz="1750">
              <a:latin typeface="+mn-ea"/>
            </a:endParaRPr>
          </a:p>
        </p:txBody>
      </p:sp>
      <p:sp>
        <p:nvSpPr>
          <p:cNvPr id="16" name="Text 13"/>
          <p:cNvSpPr/>
          <p:nvPr/>
        </p:nvSpPr>
        <p:spPr>
          <a:xfrm>
            <a:off x="10952559" y="4659987"/>
            <a:ext cx="2657237" cy="362903"/>
          </a:xfrm>
          <a:prstGeom prst="rect">
            <a:avLst/>
          </a:prstGeom>
          <a:noFill/>
          <a:ln/>
        </p:spPr>
        <p:txBody>
          <a:bodyPr wrap="none" lIns="0" tIns="0" rIns="0" bIns="0" anchor="t"/>
          <a:lstStyle/>
          <a:p>
            <a:pPr marL="0" lvl="0" indent="0" algn="l">
              <a:lnSpc>
                <a:spcPts val="2850"/>
              </a:lnSpc>
              <a:buNone/>
              <a:defRPr/>
            </a:pPr>
            <a:r>
              <a:rPr lang="en-US" sz="1750">
                <a:solidFill>
                  <a:srgbClr val="272525"/>
                </a:solidFill>
                <a:latin typeface="+mn-ea"/>
                <a:cs typeface="Inter"/>
              </a:rPr>
              <a:t>사운드 디렉터</a:t>
            </a:r>
            <a:endParaRPr lang="en-US" sz="1750">
              <a:latin typeface="+mn-ea"/>
            </a:endParaRPr>
          </a:p>
        </p:txBody>
      </p:sp>
      <p:sp>
        <p:nvSpPr>
          <p:cNvPr id="17" name="Shape 14"/>
          <p:cNvSpPr/>
          <p:nvPr/>
        </p:nvSpPr>
        <p:spPr>
          <a:xfrm>
            <a:off x="7607141" y="5166598"/>
            <a:ext cx="6229469" cy="650319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  <p:txBody>
          <a:bodyPr/>
          <a:lstStyle/>
          <a:p>
            <a:pPr lvl="0">
              <a:defRPr/>
            </a:pPr>
            <a:endParaRPr lang="ko-KR" altLang="en-US">
              <a:latin typeface="+mn-ea"/>
            </a:endParaRPr>
          </a:p>
        </p:txBody>
      </p:sp>
      <p:sp>
        <p:nvSpPr>
          <p:cNvPr id="18" name="Text 15"/>
          <p:cNvSpPr/>
          <p:nvPr/>
        </p:nvSpPr>
        <p:spPr>
          <a:xfrm>
            <a:off x="7834074" y="5310307"/>
            <a:ext cx="2657237" cy="362903"/>
          </a:xfrm>
          <a:prstGeom prst="rect">
            <a:avLst/>
          </a:prstGeom>
          <a:noFill/>
          <a:ln/>
        </p:spPr>
        <p:txBody>
          <a:bodyPr wrap="none" lIns="0" tIns="0" rIns="0" bIns="0" anchor="t"/>
          <a:lstStyle/>
          <a:p>
            <a:pPr marL="0" lvl="0" indent="0" algn="l">
              <a:lnSpc>
                <a:spcPts val="2850"/>
              </a:lnSpc>
              <a:buNone/>
              <a:defRPr/>
            </a:pPr>
            <a:r>
              <a:rPr lang="en-US" sz="1750">
                <a:solidFill>
                  <a:srgbClr val="272525"/>
                </a:solidFill>
                <a:latin typeface="+mn-ea"/>
                <a:cs typeface="Inter"/>
              </a:rPr>
              <a:t>이원진</a:t>
            </a:r>
            <a:endParaRPr lang="en-US" sz="1750">
              <a:latin typeface="+mn-ea"/>
            </a:endParaRPr>
          </a:p>
        </p:txBody>
      </p:sp>
      <p:sp>
        <p:nvSpPr>
          <p:cNvPr id="19" name="Text 16"/>
          <p:cNvSpPr/>
          <p:nvPr/>
        </p:nvSpPr>
        <p:spPr>
          <a:xfrm>
            <a:off x="10952559" y="5310307"/>
            <a:ext cx="2657237" cy="362903"/>
          </a:xfrm>
          <a:prstGeom prst="rect">
            <a:avLst/>
          </a:prstGeom>
          <a:noFill/>
          <a:ln/>
        </p:spPr>
        <p:txBody>
          <a:bodyPr wrap="none" lIns="0" tIns="0" rIns="0" bIns="0" anchor="t"/>
          <a:lstStyle/>
          <a:p>
            <a:pPr>
              <a:lnSpc>
                <a:spcPts val="2850"/>
              </a:lnSpc>
              <a:defRPr/>
            </a:pPr>
            <a:r>
              <a:rPr lang="ko-KR" altLang="en-US" sz="1750" dirty="0">
                <a:solidFill>
                  <a:srgbClr val="272525"/>
                </a:solidFill>
                <a:latin typeface="+mn-ea"/>
              </a:rPr>
              <a:t>헤드</a:t>
            </a:r>
            <a:r>
              <a:rPr lang="en-US" altLang="ko-KR" sz="1750" dirty="0">
                <a:solidFill>
                  <a:srgbClr val="272525"/>
                </a:solidFill>
                <a:latin typeface="+mn-ea"/>
              </a:rPr>
              <a:t> </a:t>
            </a:r>
            <a:r>
              <a:rPr lang="en-US" altLang="ko-KR" sz="1750" dirty="0" err="1">
                <a:solidFill>
                  <a:srgbClr val="272525"/>
                </a:solidFill>
                <a:latin typeface="+mn-ea"/>
              </a:rPr>
              <a:t>엔지니어</a:t>
            </a:r>
            <a:endParaRPr lang="en-US" sz="1750" dirty="0" err="1">
              <a:solidFill>
                <a:srgbClr val="272525"/>
              </a:solidFill>
              <a:latin typeface="+mn-ea"/>
            </a:endParaRP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95DA8E5D-5C58-6312-A8A8-21AAA66AA4A1}"/>
              </a:ext>
            </a:extLst>
          </p:cNvPr>
          <p:cNvSpPr/>
          <p:nvPr/>
        </p:nvSpPr>
        <p:spPr>
          <a:xfrm>
            <a:off x="12852400" y="7680960"/>
            <a:ext cx="1696720" cy="457200"/>
          </a:xfrm>
          <a:prstGeom prst="rect">
            <a:avLst/>
          </a:prstGeom>
          <a:solidFill>
            <a:srgbClr val="F7F7F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0" algn="ctr">
              <a:defRPr/>
            </a:pP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506665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9" grpId="0" animBg="1"/>
      <p:bldP spid="10" grpId="0" animBg="1"/>
      <p:bldP spid="12" grpId="0" animBg="1"/>
      <p:bldP spid="13" grpId="0" animBg="1"/>
      <p:bldP spid="15" grpId="0" animBg="1"/>
      <p:bldP spid="16" grpId="0" animBg="1"/>
      <p:bldP spid="18" grpId="0" animBg="1"/>
      <p:bldP spid="19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3760351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anchor="t"/>
          <a:lstStyle/>
          <a:p>
            <a:pPr marL="0" lvl="0" indent="0" algn="l">
              <a:lnSpc>
                <a:spcPts val="5550"/>
              </a:lnSpc>
              <a:buNone/>
              <a:defRPr/>
            </a:pPr>
            <a:r>
              <a:rPr lang="en-US" sz="4450" b="1">
                <a:solidFill>
                  <a:srgbClr val="000000"/>
                </a:solidFill>
                <a:latin typeface="+mn-ea"/>
                <a:cs typeface="Inter Bold"/>
              </a:rPr>
              <a:t>감사합니다</a:t>
            </a:r>
            <a:endParaRPr lang="en-US" sz="4450">
              <a:latin typeface="+mn-ea"/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3754E6D6-F61F-03AC-1946-E33F4FFB1B46}"/>
              </a:ext>
            </a:extLst>
          </p:cNvPr>
          <p:cNvSpPr/>
          <p:nvPr/>
        </p:nvSpPr>
        <p:spPr>
          <a:xfrm>
            <a:off x="12852400" y="7680960"/>
            <a:ext cx="1696720" cy="457200"/>
          </a:xfrm>
          <a:prstGeom prst="rect">
            <a:avLst/>
          </a:prstGeom>
          <a:solidFill>
            <a:srgbClr val="F7F7F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0" algn="ctr">
              <a:defRPr/>
            </a:pP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509559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한컴오피스">
  <a:themeElements>
    <a:clrScheme name="한컴오피스">
      <a:dk1>
        <a:sysClr val="windowText" lastClr="000000"/>
      </a:dk1>
      <a:lt1>
        <a:sysClr val="window" lastClr="FFFFFF"/>
      </a:lt1>
      <a:dk2>
        <a:srgbClr val="3A3C84"/>
      </a:dk2>
      <a:lt2>
        <a:srgbClr val="FAF3DB"/>
      </a:lt2>
      <a:accent1>
        <a:srgbClr val="6182D6"/>
      </a:accent1>
      <a:accent2>
        <a:srgbClr val="FF843A"/>
      </a:accent2>
      <a:accent3>
        <a:srgbClr val="B2B2B2"/>
      </a:accent3>
      <a:accent4>
        <a:srgbClr val="FFD700"/>
      </a:accent4>
      <a:accent5>
        <a:srgbClr val="289B6E"/>
      </a:accent5>
      <a:accent6>
        <a:srgbClr val="9D5CBB"/>
      </a:accent6>
      <a:hlink>
        <a:srgbClr val="4A45FF"/>
      </a:hlink>
      <a:folHlink>
        <a:srgbClr val="BE27BB"/>
      </a:folHlink>
    </a:clrScheme>
    <a:fontScheme name="한컴오피스">
      <a:majorFont>
        <a:latin typeface="Calibri"/>
        <a:ea typeface=""/>
        <a:cs typeface=""/>
        <a:font script="Jpan" typeface="MS PGothic"/>
        <a:font script="Hang" typeface="맑은 고딕"/>
        <a:font script="Hans" typeface="SimSun"/>
        <a:font script="Hant" typeface="新細明體"/>
        <a:font script="Arab" typeface="Times New Roman"/>
        <a:font script="Hebr" typeface="Times New Roman"/>
        <a:font script="Thai" typeface="Angsana New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Ethi" typeface="Leelawadee UI"/>
        <a:font script="Mymr" typeface="Myanmar Text"/>
      </a:majorFont>
      <a:minorFont>
        <a:latin typeface="Calibri"/>
        <a:ea typeface=""/>
        <a:cs typeface=""/>
        <a:font script="Jpan" typeface="MS PGothic"/>
        <a:font script="Hang" typeface="맑은 고딕"/>
        <a:font script="Hans" typeface="SimSun"/>
        <a:font script="Hant" typeface="新細明體"/>
        <a:font script="Arab" typeface="Times New Roman"/>
        <a:font script="Hebr" typeface="Times New Roman"/>
        <a:font script="Thai" typeface="Angsana New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Ethi" typeface="Leelawadee UI"/>
        <a:font script="Mymr" typeface="Myanmar Text"/>
      </a:minorFont>
    </a:fontScheme>
    <a:fmtScheme name="한컴오피스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12700" cap="flat" cmpd="sng" algn="ctr">
          <a:solidFill>
            <a:schemeClr val="phClr">
              <a:satMod val="105000"/>
            </a:schemeClr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7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75000"/>
              </a:srgbClr>
            </a:outerShdw>
          </a:effectLst>
        </a:effectStyle>
        <a:effectStyle>
          <a:effectLst>
            <a:reflection blurRad="12700" stA="26000" endPos="28000" dist="38100" dir="5400000" sy="-100000" rotWithShape="0"/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</TotalTime>
  <Words>652</Words>
  <Application>Microsoft Office PowerPoint</Application>
  <PresentationFormat>사용자 지정</PresentationFormat>
  <Paragraphs>131</Paragraphs>
  <Slides>9</Slides>
  <Notes>9</Notes>
  <HiddenSlides>0</HiddenSlides>
  <MMClips>1</MMClips>
  <ScaleCrop>false</ScaleCrop>
  <HeadingPairs>
    <vt:vector size="4" baseType="variant">
      <vt:variant>
        <vt:lpstr>테마</vt:lpstr>
      </vt:variant>
      <vt:variant>
        <vt:i4>1</vt:i4>
      </vt:variant>
      <vt:variant>
        <vt:lpstr>슬라이드 제목</vt:lpstr>
      </vt:variant>
      <vt:variant>
        <vt:i4>9</vt:i4>
      </vt:variant>
    </vt:vector>
  </HeadingPairs>
  <TitlesOfParts>
    <vt:vector size="10" baseType="lpstr"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user</dc:creator>
  <cp:lastModifiedBy>WON JIN LEE</cp:lastModifiedBy>
  <cp:revision>373</cp:revision>
  <dcterms:created xsi:type="dcterms:W3CDTF">2025-07-03T08:28:37Z</dcterms:created>
  <dcterms:modified xsi:type="dcterms:W3CDTF">2025-07-04T01:15:08Z</dcterms:modified>
  <cp:version/>
</cp:coreProperties>
</file>

<file path=docProps/thumbnail.jpeg>
</file>